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3"/>
  </p:notesMasterIdLst>
  <p:handoutMasterIdLst>
    <p:handoutMasterId r:id="rId24"/>
  </p:handoutMasterIdLst>
  <p:sldIdLst>
    <p:sldId id="268" r:id="rId5"/>
    <p:sldId id="269" r:id="rId6"/>
    <p:sldId id="270" r:id="rId7"/>
    <p:sldId id="271" r:id="rId8"/>
    <p:sldId id="272" r:id="rId9"/>
    <p:sldId id="273" r:id="rId10"/>
    <p:sldId id="275" r:id="rId11"/>
    <p:sldId id="274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B60AF"/>
    <a:srgbClr val="F07B05"/>
    <a:srgbClr val="72C267"/>
    <a:srgbClr val="99FF66"/>
    <a:srgbClr val="CCFF99"/>
    <a:srgbClr val="FFCC00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30" autoAdjust="0"/>
    <p:restoredTop sz="97188" autoAdjust="0"/>
  </p:normalViewPr>
  <p:slideViewPr>
    <p:cSldViewPr>
      <p:cViewPr varScale="1">
        <p:scale>
          <a:sx n="72" d="100"/>
          <a:sy n="72" d="100"/>
        </p:scale>
        <p:origin x="-127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741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275" cy="4964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863" y="1"/>
            <a:ext cx="2946275" cy="4964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D7E007-F693-48DD-A747-4CDC4856422C}" type="datetimeFigureOut">
              <a:rPr lang="en-CA" smtClean="0"/>
              <a:pPr/>
              <a:t>01/03/2018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45"/>
            <a:ext cx="2946275" cy="4964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863" y="9428545"/>
            <a:ext cx="2946275" cy="4964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8A975D-7348-4162-9AFA-4B2C97BC8038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462218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75" cy="4966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862" y="0"/>
            <a:ext cx="2946275" cy="4966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522A42-A2F1-4288-B7FA-C0B85034B0DB}" type="datetimeFigureOut">
              <a:rPr lang="en-CA" smtClean="0"/>
              <a:t>01/03/2018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383" y="4715831"/>
            <a:ext cx="5436909" cy="446664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272"/>
            <a:ext cx="2946275" cy="4966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862" y="9428272"/>
            <a:ext cx="2946275" cy="4966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F1BCB9-C0E8-41A8-8A7D-09908312C2B5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55092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3A916-E36C-4166-809B-F1D9EC8B3E53}" type="slidenum">
              <a:rPr lang="en-CA" smtClean="0"/>
              <a:t>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8457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5715000"/>
            <a:ext cx="9144000" cy="1524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/>
          <p:nvPr userDrawn="1"/>
        </p:nvSpPr>
        <p:spPr>
          <a:xfrm>
            <a:off x="0" y="5791200"/>
            <a:ext cx="9144000" cy="1066800"/>
          </a:xfrm>
          <a:prstGeom prst="rect">
            <a:avLst/>
          </a:prstGeom>
          <a:solidFill>
            <a:srgbClr val="3B60AF"/>
          </a:solidFill>
          <a:ln>
            <a:noFill/>
          </a:ln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prstMaterial="dkEdge">
            <a:extrusionClr>
              <a:schemeClr val="bg1"/>
            </a:extrusionClr>
            <a:contourClr>
              <a:schemeClr val="bg1"/>
            </a:contour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/>
          <p:cNvSpPr/>
          <p:nvPr userDrawn="1"/>
        </p:nvSpPr>
        <p:spPr>
          <a:xfrm>
            <a:off x="0" y="0"/>
            <a:ext cx="9144000" cy="647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 descr="TDSB_Circle_Colour_shadow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686516" y="1371600"/>
            <a:ext cx="3409484" cy="3352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5638800"/>
            <a:ext cx="9144000" cy="152400"/>
          </a:xfrm>
          <a:prstGeom prst="rect">
            <a:avLst/>
          </a:prstGeom>
          <a:solidFill>
            <a:srgbClr val="3B60AF"/>
          </a:solidFill>
          <a:ln>
            <a:noFill/>
          </a:ln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prstMaterial="dkEdge">
            <a:contourClr>
              <a:schemeClr val="bg1"/>
            </a:contour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/>
          <p:cNvSpPr/>
          <p:nvPr userDrawn="1"/>
        </p:nvSpPr>
        <p:spPr>
          <a:xfrm>
            <a:off x="0" y="0"/>
            <a:ext cx="9144000" cy="647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1752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2" name="Title Placeholder 1"/>
          <p:cNvSpPr>
            <a:spLocks noGrp="1"/>
          </p:cNvSpPr>
          <p:nvPr>
            <p:ph type="title"/>
          </p:nvPr>
        </p:nvSpPr>
        <p:spPr>
          <a:xfrm>
            <a:off x="426128" y="609600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6" name="Picture 4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5715000"/>
            <a:ext cx="9144000" cy="11430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</p:pic>
      <p:pic>
        <p:nvPicPr>
          <p:cNvPr id="7" name="Picture 6" descr="TDSB_Circle_Colour_shadow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020565" y="5715000"/>
            <a:ext cx="1084835" cy="106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304800" y="228600"/>
            <a:ext cx="8534400" cy="381000"/>
          </a:xfrm>
          <a:prstGeom prst="rect">
            <a:avLst/>
          </a:prstGeom>
          <a:solidFill>
            <a:srgbClr val="3B60AF"/>
          </a:solidFill>
          <a:ln>
            <a:noFill/>
          </a:ln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prstMaterial="dkEdge">
            <a:extrusionClr>
              <a:schemeClr val="bg1"/>
            </a:extrusionClr>
            <a:contourClr>
              <a:schemeClr val="bg1"/>
            </a:contour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1000" y="6324600"/>
            <a:ext cx="609600" cy="304800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A313F930-D753-4E81-B9B3-D505EE818FB2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04800" y="228600"/>
            <a:ext cx="8077200" cy="304800"/>
          </a:xfrm>
        </p:spPr>
        <p:txBody>
          <a:bodyPr>
            <a:noAutofit/>
          </a:bodyPr>
          <a:lstStyle>
            <a:lvl1pPr marL="114300" indent="0">
              <a:buFontTx/>
              <a:buNone/>
              <a:defRPr sz="16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Edit section info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304800" y="228600"/>
            <a:ext cx="8534400" cy="381000"/>
          </a:xfrm>
          <a:prstGeom prst="rect">
            <a:avLst/>
          </a:prstGeom>
          <a:solidFill>
            <a:srgbClr val="72C267"/>
          </a:solidFill>
          <a:ln>
            <a:noFill/>
          </a:ln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prstMaterial="dkEdge">
            <a:extrusionClr>
              <a:schemeClr val="bg1"/>
            </a:extrusionClr>
            <a:contourClr>
              <a:schemeClr val="bg1"/>
            </a:contour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26128" y="609600"/>
            <a:ext cx="8260672" cy="1039427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39624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4720856" y="1752601"/>
            <a:ext cx="39624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8"/>
          <p:cNvSpPr>
            <a:spLocks noGrp="1"/>
          </p:cNvSpPr>
          <p:nvPr>
            <p:ph sz="quarter" idx="14" hasCustomPrompt="1"/>
          </p:nvPr>
        </p:nvSpPr>
        <p:spPr>
          <a:xfrm>
            <a:off x="228600" y="228600"/>
            <a:ext cx="5715000" cy="304800"/>
          </a:xfrm>
        </p:spPr>
        <p:txBody>
          <a:bodyPr>
            <a:noAutofit/>
          </a:bodyPr>
          <a:lstStyle>
            <a:lvl1pPr marL="114300" indent="0">
              <a:buFontTx/>
              <a:buNone/>
              <a:defRPr sz="16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Edit section info</a:t>
            </a:r>
            <a:endParaRPr lang="en-CA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1000" y="6324600"/>
            <a:ext cx="609600" cy="304800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A313F930-D753-4E81-B9B3-D505EE818FB2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426128" y="2590800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1000" y="6324600"/>
            <a:ext cx="609600" cy="304800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A313F930-D753-4E81-B9B3-D505EE818FB2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295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1000" y="6324600"/>
            <a:ext cx="609600" cy="304800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A313F930-D753-4E81-B9B3-D505EE818FB2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,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1000" y="6324600"/>
            <a:ext cx="609600" cy="304800"/>
          </a:xfr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fld id="{A313F930-D753-4E81-B9B3-D505EE818FB2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25618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3B60A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3B60AC"/>
              </a:solidFill>
            </a:endParaRPr>
          </a:p>
        </p:txBody>
      </p:sp>
      <p:pic>
        <p:nvPicPr>
          <p:cNvPr id="5" name="Picture 4" descr="TDSB_Circle_Colour_shadow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32541" y="1828800"/>
            <a:ext cx="2944554" cy="2895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1"/>
            <a:ext cx="8229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24800" y="152400"/>
            <a:ext cx="1066800" cy="329092"/>
          </a:xfrm>
          <a:prstGeom prst="rect">
            <a:avLst/>
          </a:prstGeom>
        </p:spPr>
        <p:txBody>
          <a:bodyPr vert="horz" lIns="91440" tIns="45720" rIns="91440" bIns="0" rtlCol="0" anchor="b" anchorCtr="1"/>
          <a:lstStyle>
            <a:lvl1pPr algn="r">
              <a:defRPr sz="1200" baseline="0">
                <a:solidFill>
                  <a:schemeClr val="tx1"/>
                </a:solidFill>
              </a:defRPr>
            </a:lvl1pPr>
          </a:lstStyle>
          <a:p>
            <a:fld id="{A313F930-D753-4E81-B9B3-D505EE818FB2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609600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8" name="Picture 7" descr="Footer_4CBar-01.png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106328" y="6096000"/>
            <a:ext cx="9037672" cy="762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1" r:id="rId2"/>
    <p:sldLayoutId id="2147483662" r:id="rId3"/>
    <p:sldLayoutId id="2147483664" r:id="rId4"/>
    <p:sldLayoutId id="2147483663" r:id="rId5"/>
    <p:sldLayoutId id="2147483667" r:id="rId6"/>
    <p:sldLayoutId id="2147483672" r:id="rId7"/>
    <p:sldLayoutId id="2147483669" r:id="rId8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3500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dsb.on.ca/survey/budgetinput" TargetMode="Externa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60672" cy="21336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b="1" dirty="0"/>
              <a:t>Balancing the </a:t>
            </a:r>
            <a:r>
              <a:rPr lang="en-US" sz="4800" b="1" dirty="0" smtClean="0"/>
              <a:t>2018-2019 Operating Budget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/>
              <a:t>Ward Forum </a:t>
            </a:r>
            <a:r>
              <a:rPr lang="en-US" sz="4000" b="1" dirty="0" smtClean="0"/>
              <a:t>Presentation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CA" sz="32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6705600" y="51816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dirty="0" smtClean="0"/>
              <a:t>March 2018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1098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b="1" dirty="0" smtClean="0"/>
              <a:t>Budget Risks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267200"/>
          </a:xfrm>
        </p:spPr>
        <p:txBody>
          <a:bodyPr>
            <a:normAutofit/>
          </a:bodyPr>
          <a:lstStyle/>
          <a:p>
            <a:r>
              <a:rPr lang="en-CA" dirty="0" smtClean="0"/>
              <a:t>Enrolment projections to actuals;</a:t>
            </a:r>
          </a:p>
          <a:p>
            <a:pPr marL="114300" indent="0">
              <a:buNone/>
            </a:pPr>
            <a:endParaRPr lang="en-CA" dirty="0" smtClean="0"/>
          </a:p>
          <a:p>
            <a:r>
              <a:rPr lang="en-CA" dirty="0" smtClean="0"/>
              <a:t>Provincial grant changes;</a:t>
            </a:r>
          </a:p>
          <a:p>
            <a:endParaRPr lang="en-CA" dirty="0" smtClean="0"/>
          </a:p>
          <a:p>
            <a:r>
              <a:rPr lang="en-CA" dirty="0" smtClean="0"/>
              <a:t>Inflation assumptions; and</a:t>
            </a:r>
          </a:p>
          <a:p>
            <a:endParaRPr lang="en-CA" dirty="0" smtClean="0"/>
          </a:p>
          <a:p>
            <a:r>
              <a:rPr lang="en-CA" dirty="0" smtClean="0"/>
              <a:t>Unanticipated events (e.g. weather, public health, labour disruption, government policy changes, legal etc. ).</a:t>
            </a:r>
          </a:p>
          <a:p>
            <a:endParaRPr lang="en-CA" dirty="0" smtClean="0"/>
          </a:p>
          <a:p>
            <a:endParaRPr lang="en-CA" sz="800" dirty="0" smtClean="0"/>
          </a:p>
          <a:p>
            <a:endParaRPr lang="en-CA" sz="9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F930-D753-4E81-B9B3-D505EE818FB2}" type="slidenum">
              <a:rPr lang="en-CA" smtClean="0"/>
              <a:t>10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2301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609601"/>
            <a:ext cx="8260672" cy="685800"/>
          </a:xfrm>
        </p:spPr>
        <p:txBody>
          <a:bodyPr>
            <a:normAutofit/>
          </a:bodyPr>
          <a:lstStyle/>
          <a:p>
            <a:r>
              <a:rPr lang="en-CA" b="1" dirty="0" smtClean="0"/>
              <a:t>Enrolment Projections</a:t>
            </a:r>
            <a:endParaRPr lang="en-CA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F930-D753-4E81-B9B3-D505EE818FB2}" type="slidenum">
              <a:rPr lang="en-CA" smtClean="0"/>
              <a:t>11</a:t>
            </a:fld>
            <a:endParaRPr lang="en-CA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143000"/>
            <a:ext cx="77724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593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F930-D753-4E81-B9B3-D505EE818FB2}" type="slidenum">
              <a:rPr lang="en-CA" smtClean="0"/>
              <a:t>12</a:t>
            </a:fld>
            <a:endParaRPr lang="en-C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" y="528638"/>
            <a:ext cx="7696200" cy="580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616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School-Based Staff Allocation</a:t>
            </a:r>
            <a:endParaRPr lang="en-CA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848600" y="6400800"/>
            <a:ext cx="1066800" cy="329092"/>
          </a:xfrm>
        </p:spPr>
        <p:txBody>
          <a:bodyPr/>
          <a:lstStyle/>
          <a:p>
            <a:fld id="{A313F930-D753-4E81-B9B3-D505EE818FB2}" type="slidenum">
              <a:rPr lang="en-CA" smtClean="0"/>
              <a:t>13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7922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b="1" dirty="0"/>
              <a:t>School-Based Staff Allocation </a:t>
            </a:r>
            <a:r>
              <a:rPr lang="en-CA" b="1" dirty="0" smtClean="0"/>
              <a:t>Process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Represents approximately 65% of Board budget;</a:t>
            </a:r>
          </a:p>
          <a:p>
            <a:r>
              <a:rPr lang="en-CA" dirty="0" smtClean="0"/>
              <a:t>The </a:t>
            </a:r>
            <a:r>
              <a:rPr lang="en-CA" dirty="0"/>
              <a:t>critical path for school-based staff allocation </a:t>
            </a:r>
            <a:r>
              <a:rPr lang="en-CA" dirty="0" smtClean="0"/>
              <a:t>includes:</a:t>
            </a:r>
          </a:p>
          <a:p>
            <a:pPr lvl="1"/>
            <a:r>
              <a:rPr lang="en-CA" sz="2400" dirty="0" smtClean="0"/>
              <a:t>Finalization of school-based staffing in early-March; and,</a:t>
            </a:r>
            <a:endParaRPr lang="en-CA" sz="2400" dirty="0"/>
          </a:p>
          <a:p>
            <a:pPr lvl="1"/>
            <a:r>
              <a:rPr lang="en-CA" sz="2400" dirty="0" smtClean="0"/>
              <a:t>Allocation </a:t>
            </a:r>
            <a:r>
              <a:rPr lang="en-CA" sz="2400" dirty="0"/>
              <a:t>of school-based </a:t>
            </a:r>
            <a:r>
              <a:rPr lang="en-CA" sz="2400" dirty="0" smtClean="0"/>
              <a:t>teachers and support staff to schools in mid-March.</a:t>
            </a:r>
          </a:p>
          <a:p>
            <a:r>
              <a:rPr lang="en-CA" dirty="0" smtClean="0"/>
              <a:t>These timelines are </a:t>
            </a:r>
            <a:r>
              <a:rPr lang="en-CA" dirty="0"/>
              <a:t>necessary </a:t>
            </a:r>
            <a:r>
              <a:rPr lang="en-CA" dirty="0" smtClean="0"/>
              <a:t>to </a:t>
            </a:r>
            <a:r>
              <a:rPr lang="en-CA" dirty="0"/>
              <a:t>provide </a:t>
            </a:r>
            <a:r>
              <a:rPr lang="en-CA" dirty="0" smtClean="0"/>
              <a:t>sufficient </a:t>
            </a:r>
            <a:r>
              <a:rPr lang="en-CA" dirty="0"/>
              <a:t>time to comply with collective agreements (i.e</a:t>
            </a:r>
            <a:r>
              <a:rPr lang="en-CA" dirty="0" smtClean="0"/>
              <a:t>. school organization model and declaration </a:t>
            </a:r>
            <a:r>
              <a:rPr lang="en-CA" dirty="0"/>
              <a:t>of </a:t>
            </a:r>
            <a:r>
              <a:rPr lang="en-CA" dirty="0" smtClean="0"/>
              <a:t>surplus).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CA" dirty="0" smtClean="0"/>
              <a:t>School-Based Staffing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F930-D753-4E81-B9B3-D505EE818FB2}" type="slidenum">
              <a:rPr lang="en-CA" smtClean="0"/>
              <a:t>14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8423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713173"/>
            <a:ext cx="8260672" cy="1039427"/>
          </a:xfrm>
        </p:spPr>
        <p:txBody>
          <a:bodyPr>
            <a:normAutofit fontScale="90000"/>
          </a:bodyPr>
          <a:lstStyle/>
          <a:p>
            <a:r>
              <a:rPr lang="en-CA" b="1" dirty="0"/>
              <a:t>Guiding Principles for the Staff Allocation </a:t>
            </a:r>
            <a:r>
              <a:rPr lang="en-CA" b="1" dirty="0" smtClean="0"/>
              <a:t>Process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1"/>
            <a:ext cx="8229600" cy="4038599"/>
          </a:xfrm>
        </p:spPr>
        <p:txBody>
          <a:bodyPr>
            <a:normAutofit lnSpcReduction="10000"/>
          </a:bodyPr>
          <a:lstStyle/>
          <a:p>
            <a:r>
              <a:rPr lang="en-CA" dirty="0"/>
              <a:t>Student </a:t>
            </a:r>
            <a:r>
              <a:rPr lang="en-CA" dirty="0" smtClean="0"/>
              <a:t>enrolment (the primary </a:t>
            </a:r>
            <a:r>
              <a:rPr lang="en-CA" dirty="0"/>
              <a:t>driver of staff allocation for most </a:t>
            </a:r>
            <a:r>
              <a:rPr lang="en-CA" dirty="0" smtClean="0"/>
              <a:t>categories);</a:t>
            </a:r>
            <a:endParaRPr lang="en-CA" dirty="0"/>
          </a:p>
          <a:p>
            <a:endParaRPr lang="en-CA" dirty="0" smtClean="0"/>
          </a:p>
          <a:p>
            <a:r>
              <a:rPr lang="en-CA" dirty="0" smtClean="0"/>
              <a:t>Board decisions;</a:t>
            </a:r>
          </a:p>
          <a:p>
            <a:pPr marL="114300" indent="0">
              <a:buNone/>
            </a:pPr>
            <a:endParaRPr lang="en-CA" dirty="0"/>
          </a:p>
          <a:p>
            <a:r>
              <a:rPr lang="en-CA" dirty="0"/>
              <a:t>C</a:t>
            </a:r>
            <a:r>
              <a:rPr lang="en-CA" dirty="0" smtClean="0"/>
              <a:t>ollective agreements;</a:t>
            </a:r>
            <a:endParaRPr lang="en-CA" dirty="0"/>
          </a:p>
          <a:p>
            <a:pPr marL="114300" indent="0">
              <a:buNone/>
            </a:pPr>
            <a:endParaRPr lang="en-CA" dirty="0"/>
          </a:p>
          <a:p>
            <a:r>
              <a:rPr lang="en-CA" dirty="0" smtClean="0"/>
              <a:t>Legislation and regulations; and</a:t>
            </a:r>
            <a:endParaRPr lang="en-CA" dirty="0"/>
          </a:p>
          <a:p>
            <a:pPr marL="114300" indent="0">
              <a:buNone/>
            </a:pPr>
            <a:endParaRPr lang="en-CA" dirty="0"/>
          </a:p>
          <a:p>
            <a:r>
              <a:rPr lang="en-CA" dirty="0" smtClean="0"/>
              <a:t>Changing </a:t>
            </a:r>
            <a:r>
              <a:rPr lang="en-CA" dirty="0"/>
              <a:t>Ministry </a:t>
            </a:r>
            <a:r>
              <a:rPr lang="en-CA" dirty="0" smtClean="0"/>
              <a:t>of Education program requirements.</a:t>
            </a:r>
            <a:endParaRPr lang="en-CA" dirty="0"/>
          </a:p>
          <a:p>
            <a:endParaRPr lang="en-CA" dirty="0"/>
          </a:p>
          <a:p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CA" dirty="0" smtClean="0"/>
              <a:t>School-Based Staffing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F930-D753-4E81-B9B3-D505EE818FB2}" type="slidenum">
              <a:rPr lang="en-CA" smtClean="0"/>
              <a:t>15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4595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b="1" dirty="0" smtClean="0"/>
              <a:t>Operating Budget – Next Steps</a:t>
            </a:r>
            <a:endParaRPr lang="en-CA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67200"/>
          </a:xfrm>
        </p:spPr>
        <p:txBody>
          <a:bodyPr>
            <a:noAutofit/>
          </a:bodyPr>
          <a:lstStyle/>
          <a:p>
            <a:r>
              <a:rPr lang="en-CA" dirty="0" smtClean="0"/>
              <a:t>Community budget information sessions throughout February and March;</a:t>
            </a:r>
          </a:p>
          <a:p>
            <a:r>
              <a:rPr lang="en-CA" dirty="0" smtClean="0"/>
              <a:t>Online Survey:    </a:t>
            </a:r>
          </a:p>
          <a:p>
            <a:pPr marL="685800" lvl="2" indent="0">
              <a:buNone/>
            </a:pPr>
            <a:r>
              <a:rPr lang="en-CA" sz="2400" u="sng" dirty="0">
                <a:hlinkClick r:id="rId2"/>
              </a:rPr>
              <a:t>www.tdsb.on.ca/survey/budgetinput</a:t>
            </a:r>
            <a:r>
              <a:rPr lang="en-CA" sz="2400" dirty="0"/>
              <a:t> </a:t>
            </a:r>
            <a:endParaRPr lang="en-CA" sz="2400" dirty="0" smtClean="0"/>
          </a:p>
          <a:p>
            <a:r>
              <a:rPr lang="en-CA" dirty="0" smtClean="0"/>
              <a:t>Proposed balanced budget to Board April 2018 (a status quo budget based on 2017-18);</a:t>
            </a:r>
          </a:p>
          <a:p>
            <a:r>
              <a:rPr lang="en-CA" dirty="0" smtClean="0"/>
              <a:t>Analysis and reporting on impact of GSN announcement;</a:t>
            </a:r>
          </a:p>
          <a:p>
            <a:r>
              <a:rPr lang="en-CA" dirty="0" smtClean="0"/>
              <a:t>Multi-year proposed capital budget to Board end of May/June; and</a:t>
            </a:r>
          </a:p>
          <a:p>
            <a:r>
              <a:rPr lang="en-CA" dirty="0" smtClean="0"/>
              <a:t>Development of a  Multi-Year Strategic Plan for Board approval.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CA" dirty="0" smtClean="0"/>
              <a:t>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F930-D753-4E81-B9B3-D505EE818FB2}" type="slidenum">
              <a:rPr lang="en-CA" smtClean="0"/>
              <a:t>16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827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Questions?</a:t>
            </a:r>
            <a:endParaRPr lang="en-CA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924800" y="6400800"/>
            <a:ext cx="1066800" cy="329092"/>
          </a:xfrm>
        </p:spPr>
        <p:txBody>
          <a:bodyPr/>
          <a:lstStyle/>
          <a:p>
            <a:fld id="{A313F930-D753-4E81-B9B3-D505EE818FB2}" type="slidenum">
              <a:rPr lang="en-CA" smtClean="0"/>
              <a:t>17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1664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635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Introduction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Introduction of Staff;</a:t>
            </a:r>
          </a:p>
          <a:p>
            <a:r>
              <a:rPr lang="en-CA" dirty="0" smtClean="0"/>
              <a:t>Brief outline of Presentation:</a:t>
            </a:r>
          </a:p>
          <a:p>
            <a:pPr lvl="1"/>
            <a:r>
              <a:rPr lang="en-CA" sz="2400" dirty="0" smtClean="0"/>
              <a:t>Budget Timeline;</a:t>
            </a:r>
          </a:p>
          <a:p>
            <a:pPr lvl="1"/>
            <a:r>
              <a:rPr lang="en-CA" sz="2400" dirty="0" smtClean="0"/>
              <a:t>Operating vs. capital budgets;</a:t>
            </a:r>
          </a:p>
          <a:p>
            <a:pPr lvl="1"/>
            <a:r>
              <a:rPr lang="en-CA" sz="2400" dirty="0" smtClean="0"/>
              <a:t>Budget assumptions and risks;</a:t>
            </a:r>
          </a:p>
          <a:p>
            <a:pPr lvl="1"/>
            <a:r>
              <a:rPr lang="en-CA" sz="2400" dirty="0" smtClean="0"/>
              <a:t>Enrolment projections and financial forecast; and</a:t>
            </a:r>
          </a:p>
          <a:p>
            <a:pPr lvl="1"/>
            <a:r>
              <a:rPr lang="en-CA" sz="2400" dirty="0"/>
              <a:t>School-based staff </a:t>
            </a:r>
            <a:r>
              <a:rPr lang="en-CA" sz="2400" dirty="0" smtClean="0"/>
              <a:t>allocation.</a:t>
            </a:r>
          </a:p>
          <a:p>
            <a:r>
              <a:rPr lang="en-CA" dirty="0" smtClean="0"/>
              <a:t>Next Steps; and</a:t>
            </a:r>
          </a:p>
          <a:p>
            <a:r>
              <a:rPr lang="en-CA" dirty="0" smtClean="0"/>
              <a:t>Questions.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CA" dirty="0" smtClean="0"/>
              <a:t>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F930-D753-4E81-B9B3-D505EE818FB2}" type="slidenum">
              <a:rPr lang="en-CA" smtClean="0"/>
              <a:t>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8915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533400"/>
            <a:ext cx="8260672" cy="1039427"/>
          </a:xfrm>
        </p:spPr>
        <p:txBody>
          <a:bodyPr>
            <a:normAutofit fontScale="90000"/>
          </a:bodyPr>
          <a:lstStyle/>
          <a:p>
            <a:r>
              <a:rPr lang="en-CA" b="1" dirty="0" smtClean="0"/>
              <a:t>Budget &amp; Multi-Year Strategic Plan Timelines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267200"/>
          </a:xfrm>
        </p:spPr>
        <p:txBody>
          <a:bodyPr>
            <a:noAutofit/>
          </a:bodyPr>
          <a:lstStyle/>
          <a:p>
            <a:r>
              <a:rPr lang="en-CA" sz="2000" dirty="0" smtClean="0"/>
              <a:t>January 2018: </a:t>
            </a:r>
          </a:p>
          <a:p>
            <a:pPr lvl="1"/>
            <a:r>
              <a:rPr lang="en-CA" dirty="0" smtClean="0"/>
              <a:t>Presented enrolment trends and financial outlook; and</a:t>
            </a:r>
          </a:p>
          <a:p>
            <a:pPr lvl="1"/>
            <a:r>
              <a:rPr lang="en-CA" dirty="0" smtClean="0"/>
              <a:t>Communication Plan.</a:t>
            </a:r>
          </a:p>
          <a:p>
            <a:r>
              <a:rPr lang="en-CA" sz="2000" dirty="0" smtClean="0"/>
              <a:t>February 2018:</a:t>
            </a:r>
          </a:p>
          <a:p>
            <a:pPr lvl="1"/>
            <a:r>
              <a:rPr lang="en-CA" dirty="0" smtClean="0"/>
              <a:t>Financial Facts;</a:t>
            </a:r>
          </a:p>
          <a:p>
            <a:pPr lvl="1"/>
            <a:r>
              <a:rPr lang="en-CA" dirty="0" smtClean="0"/>
              <a:t>Start of Ward Forums;</a:t>
            </a:r>
          </a:p>
          <a:p>
            <a:pPr lvl="1"/>
            <a:r>
              <a:rPr lang="en-CA" dirty="0" smtClean="0"/>
              <a:t>Updates to Budget Website; and</a:t>
            </a:r>
          </a:p>
          <a:p>
            <a:pPr lvl="1"/>
            <a:r>
              <a:rPr lang="en-CA" dirty="0" smtClean="0"/>
              <a:t>Draft Multi-Year Strategic Plan presented to Committee.</a:t>
            </a:r>
          </a:p>
          <a:p>
            <a:r>
              <a:rPr lang="en-CA" sz="2000" dirty="0" smtClean="0"/>
              <a:t>6 March 2018:</a:t>
            </a:r>
          </a:p>
          <a:p>
            <a:pPr lvl="1"/>
            <a:r>
              <a:rPr lang="en-CA" dirty="0" smtClean="0"/>
              <a:t>School Based Staffing;</a:t>
            </a:r>
          </a:p>
          <a:p>
            <a:pPr lvl="1"/>
            <a:r>
              <a:rPr lang="en-CA" dirty="0" smtClean="0"/>
              <a:t>On-line Survey; and</a:t>
            </a:r>
          </a:p>
          <a:p>
            <a:pPr lvl="1"/>
            <a:r>
              <a:rPr lang="en-CA" dirty="0" smtClean="0"/>
              <a:t>Staff working on Information package and website to support Multi-Year Strategic Plan.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F930-D753-4E81-B9B3-D505EE818FB2}" type="slidenum">
              <a:rPr lang="en-CA" smtClean="0"/>
              <a:t>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3533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b="1" dirty="0"/>
              <a:t>Budget &amp; Multi-Year Strategic Plan </a:t>
            </a:r>
            <a:r>
              <a:rPr lang="en-CA" b="1" dirty="0" smtClean="0"/>
              <a:t>Timelines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CA" dirty="0" smtClean="0"/>
              <a:t>April 2018:</a:t>
            </a:r>
          </a:p>
          <a:p>
            <a:pPr lvl="1"/>
            <a:r>
              <a:rPr lang="en-CA" sz="2400" dirty="0" smtClean="0"/>
              <a:t>Approval of status quo budget;</a:t>
            </a:r>
          </a:p>
          <a:p>
            <a:pPr lvl="1"/>
            <a:r>
              <a:rPr lang="en-CA" sz="2400" dirty="0" smtClean="0"/>
              <a:t>Grant for Student Needs (GSN) release and analysis of impact;</a:t>
            </a:r>
          </a:p>
          <a:p>
            <a:pPr lvl="1"/>
            <a:r>
              <a:rPr lang="en-CA" sz="2400" dirty="0" smtClean="0"/>
              <a:t>Consultation with stakeholders on Multi-Year Strategic Plan:</a:t>
            </a:r>
          </a:p>
          <a:p>
            <a:pPr lvl="2"/>
            <a:r>
              <a:rPr lang="en-CA" sz="2400" dirty="0" smtClean="0"/>
              <a:t>Ward forums;</a:t>
            </a:r>
          </a:p>
          <a:p>
            <a:pPr lvl="2"/>
            <a:r>
              <a:rPr lang="en-CA" sz="2400" dirty="0" smtClean="0"/>
              <a:t>Webcasts;</a:t>
            </a:r>
          </a:p>
          <a:p>
            <a:pPr lvl="2"/>
            <a:r>
              <a:rPr lang="en-CA" sz="2400" dirty="0" smtClean="0"/>
              <a:t>TDSB Connects;</a:t>
            </a:r>
          </a:p>
          <a:p>
            <a:pPr lvl="2"/>
            <a:r>
              <a:rPr lang="en-CA" sz="2400" dirty="0" smtClean="0"/>
              <a:t>Community Advisory Committees;</a:t>
            </a:r>
          </a:p>
          <a:p>
            <a:pPr lvl="2"/>
            <a:r>
              <a:rPr lang="en-CA" sz="2400" dirty="0" smtClean="0"/>
              <a:t>School Councils; and</a:t>
            </a:r>
          </a:p>
          <a:p>
            <a:pPr lvl="2"/>
            <a:r>
              <a:rPr lang="en-CA" sz="2400" dirty="0" smtClean="0"/>
              <a:t>Student Senate.</a:t>
            </a:r>
            <a:endParaRPr lang="en-CA" sz="2400" dirty="0"/>
          </a:p>
          <a:p>
            <a:pPr lvl="2"/>
            <a:endParaRPr lang="en-CA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F930-D753-4E81-B9B3-D505EE818FB2}" type="slidenum">
              <a:rPr lang="en-CA" smtClean="0"/>
              <a:t>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7193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b="1" dirty="0"/>
              <a:t>Budget &amp; Multi-Year Strategic Plan Timelines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800" dirty="0" smtClean="0"/>
              <a:t>May 2018:</a:t>
            </a:r>
          </a:p>
          <a:p>
            <a:pPr lvl="1"/>
            <a:r>
              <a:rPr lang="en-CA" sz="2800" dirty="0" smtClean="0"/>
              <a:t>Consultation </a:t>
            </a:r>
            <a:r>
              <a:rPr lang="en-CA" sz="2800" dirty="0"/>
              <a:t>c</a:t>
            </a:r>
            <a:r>
              <a:rPr lang="en-CA" sz="2800" dirty="0" smtClean="0"/>
              <a:t>losing (May 1</a:t>
            </a:r>
            <a:r>
              <a:rPr lang="en-CA" sz="2800" baseline="30000" dirty="0" smtClean="0"/>
              <a:t>st</a:t>
            </a:r>
            <a:r>
              <a:rPr lang="en-CA" sz="2800" dirty="0" smtClean="0"/>
              <a:t>) on the Multi-Year Strategic Plan;</a:t>
            </a:r>
          </a:p>
          <a:p>
            <a:pPr lvl="1"/>
            <a:r>
              <a:rPr lang="en-CA" sz="2800" dirty="0" smtClean="0"/>
              <a:t>Report finalized based on feedback; and</a:t>
            </a:r>
          </a:p>
          <a:p>
            <a:pPr lvl="1"/>
            <a:r>
              <a:rPr lang="en-CA" sz="2800" dirty="0" smtClean="0"/>
              <a:t>Final Multi-Year Strategic Plan presented to Committee.</a:t>
            </a:r>
          </a:p>
          <a:p>
            <a:r>
              <a:rPr lang="en-CA" sz="2800" dirty="0" smtClean="0"/>
              <a:t>June 2018:</a:t>
            </a:r>
          </a:p>
          <a:p>
            <a:pPr lvl="1"/>
            <a:r>
              <a:rPr lang="en-CA" sz="2800" dirty="0" smtClean="0"/>
              <a:t>Final Report presented to Board for Approval.</a:t>
            </a:r>
          </a:p>
          <a:p>
            <a:endParaRPr lang="en-CA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F930-D753-4E81-B9B3-D505EE818FB2}" type="slidenum">
              <a:rPr lang="en-CA" smtClean="0"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6145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Operating vs. Capital Budgets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Operating budget (April) and </a:t>
            </a:r>
            <a:r>
              <a:rPr lang="en-CA" dirty="0"/>
              <a:t>c</a:t>
            </a:r>
            <a:r>
              <a:rPr lang="en-CA" dirty="0" smtClean="0"/>
              <a:t>apital plan &amp; budget (May/June);</a:t>
            </a:r>
          </a:p>
          <a:p>
            <a:pPr marL="114300" indent="0">
              <a:buNone/>
            </a:pPr>
            <a:endParaRPr lang="en-CA" dirty="0" smtClean="0"/>
          </a:p>
          <a:p>
            <a:r>
              <a:rPr lang="en-CA" dirty="0" smtClean="0"/>
              <a:t>The operating budget represents the TDSB’s annual expenditure plan, supporting student learning and board operations; and</a:t>
            </a:r>
          </a:p>
          <a:p>
            <a:pPr marL="114300" indent="0">
              <a:buNone/>
            </a:pPr>
            <a:endParaRPr lang="en-CA" dirty="0" smtClean="0"/>
          </a:p>
          <a:p>
            <a:r>
              <a:rPr lang="en-CA" dirty="0" smtClean="0"/>
              <a:t>The capital budget is a plan for addressing growth and retrofitting school facilities.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CA" dirty="0" smtClean="0"/>
              <a:t>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F930-D753-4E81-B9B3-D505EE818FB2}" type="slidenum">
              <a:rPr lang="en-CA" smtClean="0"/>
              <a:t>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1627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Budget Forecast</a:t>
            </a:r>
            <a:endParaRPr lang="en-CA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696200" y="6400800"/>
            <a:ext cx="1066800" cy="329092"/>
          </a:xfrm>
        </p:spPr>
        <p:txBody>
          <a:bodyPr/>
          <a:lstStyle/>
          <a:p>
            <a:fld id="{A313F930-D753-4E81-B9B3-D505EE818FB2}" type="slidenum">
              <a:rPr lang="en-CA" smtClean="0"/>
              <a:t>7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2691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2018-19 Budget</a:t>
            </a:r>
            <a:endParaRPr lang="en-CA" b="1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267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budget for 2018-19 is balanced based on enrolment projections;</a:t>
            </a:r>
          </a:p>
          <a:p>
            <a:r>
              <a:rPr lang="en-US" dirty="0" smtClean="0"/>
              <a:t>The budget being presented will be a status quo budget based on 2017-18 budget, updated for enrolments</a:t>
            </a:r>
            <a:r>
              <a:rPr lang="en-US" dirty="0"/>
              <a:t>;</a:t>
            </a:r>
            <a:endParaRPr lang="en-US" dirty="0" smtClean="0"/>
          </a:p>
          <a:p>
            <a:r>
              <a:rPr lang="en-US" dirty="0" smtClean="0"/>
              <a:t>In April, the Board will vote on the full operating budget for the 2018-19 school year (depending on release date of GSN); and</a:t>
            </a:r>
          </a:p>
          <a:p>
            <a:r>
              <a:rPr lang="en-CA" dirty="0" smtClean="0"/>
              <a:t>The goal of approving a budget in April is to provide a complete financial plan and to allow for all the academic curriculum and materials to be in place well in advance of the start of the school year.  </a:t>
            </a:r>
            <a:endParaRPr lang="en-US" dirty="0"/>
          </a:p>
          <a:p>
            <a:endParaRPr lang="en-C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F930-D753-4E81-B9B3-D505EE818FB2}" type="slidenum">
              <a:rPr lang="en-CA" smtClean="0"/>
              <a:t>8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1777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b="1" dirty="0" smtClean="0"/>
              <a:t>Budget Assumptions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267200"/>
          </a:xfrm>
        </p:spPr>
        <p:txBody>
          <a:bodyPr>
            <a:normAutofit fontScale="92500" lnSpcReduction="20000"/>
          </a:bodyPr>
          <a:lstStyle/>
          <a:p>
            <a:r>
              <a:rPr lang="en-CA" sz="2600" dirty="0" smtClean="0"/>
              <a:t>Projected enrolment:</a:t>
            </a:r>
            <a:endParaRPr lang="en-CA" sz="2600" dirty="0"/>
          </a:p>
          <a:p>
            <a:pPr lvl="2"/>
            <a:r>
              <a:rPr lang="en-CA" sz="2600" dirty="0" smtClean="0"/>
              <a:t>Number of classes and teachers adjusted to enrolment.</a:t>
            </a:r>
          </a:p>
          <a:p>
            <a:pPr marL="685800" lvl="2" indent="0">
              <a:buNone/>
            </a:pPr>
            <a:endParaRPr lang="en-CA" sz="2600" dirty="0" smtClean="0"/>
          </a:p>
          <a:p>
            <a:r>
              <a:rPr lang="en-CA" sz="2600" dirty="0" smtClean="0"/>
              <a:t>Provincial grants based on 2017-18 funding model and announced changes;</a:t>
            </a:r>
          </a:p>
          <a:p>
            <a:pPr marL="114300" indent="0">
              <a:buNone/>
            </a:pPr>
            <a:endParaRPr lang="en-CA" sz="2600" dirty="0" smtClean="0"/>
          </a:p>
          <a:p>
            <a:r>
              <a:rPr lang="en-CA" sz="2600" dirty="0" smtClean="0"/>
              <a:t>Inflationary adjustments for facilities costs of utilities; and</a:t>
            </a:r>
          </a:p>
          <a:p>
            <a:pPr marL="114300" indent="0">
              <a:buNone/>
            </a:pPr>
            <a:endParaRPr lang="en-CA" sz="2600" dirty="0" smtClean="0"/>
          </a:p>
          <a:p>
            <a:r>
              <a:rPr lang="en-CA" sz="2600" dirty="0" smtClean="0"/>
              <a:t>Labour contract settlements funded through current funding model or additional funding.</a:t>
            </a:r>
          </a:p>
          <a:p>
            <a:endParaRPr lang="en-CA" dirty="0" smtClean="0"/>
          </a:p>
          <a:p>
            <a:pPr marL="411480" lvl="1" indent="0">
              <a:buNone/>
            </a:pPr>
            <a:r>
              <a:rPr lang="en-CA" dirty="0" smtClean="0"/>
              <a:t> </a:t>
            </a:r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sz="800" dirty="0" smtClean="0"/>
          </a:p>
          <a:p>
            <a:endParaRPr lang="en-CA" sz="9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F930-D753-4E81-B9B3-D505EE818FB2}" type="slidenum">
              <a:rPr lang="en-CA" smtClean="0"/>
              <a:t>9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0001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DSB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TDSB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3B9DA42389BCA469FFC619754B59623" ma:contentTypeVersion="0" ma:contentTypeDescription="Create a new document." ma:contentTypeScope="" ma:versionID="e5ebe332fd268b61095e2b55536f4509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1137C36-0533-48DB-8BA5-6B130FCE9B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93A85AE6-86CA-43D3-9C71-0BD15067AF54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elements/1.1/"/>
    <ds:schemaRef ds:uri="http://purl.org/dc/dcmitype/"/>
    <ds:schemaRef ds:uri="http://www.w3.org/XML/1998/namespace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FA439248-2C53-4EF4-A52F-0345C92DBDF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TDSB</Template>
  <TotalTime>3338</TotalTime>
  <Words>647</Words>
  <Application>Microsoft Office PowerPoint</Application>
  <PresentationFormat>On-screen Show (4:3)</PresentationFormat>
  <Paragraphs>127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TDSB</vt:lpstr>
      <vt:lpstr>  Balancing the 2018-2019 Operating Budget  Ward Forum Presentation </vt:lpstr>
      <vt:lpstr>Introduction</vt:lpstr>
      <vt:lpstr>Budget &amp; Multi-Year Strategic Plan Timelines</vt:lpstr>
      <vt:lpstr>Budget &amp; Multi-Year Strategic Plan Timelines</vt:lpstr>
      <vt:lpstr>Budget &amp; Multi-Year Strategic Plan Timelines</vt:lpstr>
      <vt:lpstr>Operating vs. Capital Budgets</vt:lpstr>
      <vt:lpstr>Budget Forecast</vt:lpstr>
      <vt:lpstr>2018-19 Budget</vt:lpstr>
      <vt:lpstr>Budget Assumptions</vt:lpstr>
      <vt:lpstr>Budget Risks</vt:lpstr>
      <vt:lpstr>Enrolment Projections</vt:lpstr>
      <vt:lpstr>PowerPoint Presentation</vt:lpstr>
      <vt:lpstr>School-Based Staff Allocation</vt:lpstr>
      <vt:lpstr>School-Based Staff Allocation Process</vt:lpstr>
      <vt:lpstr>Guiding Principles for the Staff Allocation Process</vt:lpstr>
      <vt:lpstr>Operating Budget – Next Steps</vt:lpstr>
      <vt:lpstr>Questions?</vt:lpstr>
      <vt:lpstr>PowerPoint Presentation</vt:lpstr>
    </vt:vector>
  </TitlesOfParts>
  <Company>Toronto District School Board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Back to Balance 2013-14</dc:title>
  <dc:creator>eucuser</dc:creator>
  <cp:lastModifiedBy>Dixon, Lianne</cp:lastModifiedBy>
  <cp:revision>241</cp:revision>
  <cp:lastPrinted>2018-02-28T17:11:38Z</cp:lastPrinted>
  <dcterms:created xsi:type="dcterms:W3CDTF">2015-01-27T18:38:34Z</dcterms:created>
  <dcterms:modified xsi:type="dcterms:W3CDTF">2018-03-01T21:15:49Z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0x010100B3B9DA42389BCA469FFC619754B59623</vt:lpwstr>
  </property>
</Properties>
</file>