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703" r:id="rId5"/>
    <p:sldMasterId id="2147483684" r:id="rId6"/>
  </p:sldMasterIdLst>
  <p:notesMasterIdLst>
    <p:notesMasterId r:id="rId18"/>
  </p:notesMasterIdLst>
  <p:handoutMasterIdLst>
    <p:handoutMasterId r:id="rId19"/>
  </p:handoutMasterIdLst>
  <p:sldIdLst>
    <p:sldId id="266" r:id="rId7"/>
    <p:sldId id="258" r:id="rId8"/>
    <p:sldId id="270" r:id="rId9"/>
    <p:sldId id="271" r:id="rId10"/>
    <p:sldId id="278" r:id="rId11"/>
    <p:sldId id="273" r:id="rId12"/>
    <p:sldId id="272" r:id="rId13"/>
    <p:sldId id="277" r:id="rId14"/>
    <p:sldId id="275" r:id="rId15"/>
    <p:sldId id="276" r:id="rId16"/>
    <p:sldId id="267" r:id="rId17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3B60AF"/>
    <a:srgbClr val="F07B05"/>
    <a:srgbClr val="72C267"/>
    <a:srgbClr val="99FF66"/>
    <a:srgbClr val="CCFF99"/>
    <a:srgbClr val="FFCC00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44" autoAdjust="0"/>
    <p:restoredTop sz="86477" autoAdjust="0"/>
  </p:normalViewPr>
  <p:slideViewPr>
    <p:cSldViewPr>
      <p:cViewPr varScale="1">
        <p:scale>
          <a:sx n="97" d="100"/>
          <a:sy n="97" d="100"/>
        </p:scale>
        <p:origin x="-38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741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9" y="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D7E007-F693-48DD-A747-4CDC4856422C}" type="datetimeFigureOut">
              <a:rPr lang="en-CA" smtClean="0"/>
              <a:pPr/>
              <a:t>13/05/2019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3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9" y="8829930"/>
            <a:ext cx="3038475" cy="464899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8A975D-7348-4162-9AFA-4B2C97BC8038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462218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8B51E6-67A4-4AB0-9391-BAFB86F5D2B1}" type="datetimeFigureOut">
              <a:rPr lang="en-CA" smtClean="0"/>
              <a:t>13/05/2019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BE8220C-1792-4D39-A494-FCC6972E97D6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7616350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220C-1792-4D39-A494-FCC6972E97D6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065972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220C-1792-4D39-A494-FCC6972E97D6}" type="slidenum">
              <a:rPr lang="en-CA" smtClean="0"/>
              <a:t>10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530238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220C-1792-4D39-A494-FCC6972E97D6}" type="slidenum">
              <a:rPr lang="en-CA" smtClean="0"/>
              <a:t>11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623989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220C-1792-4D39-A494-FCC6972E97D6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44338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220C-1792-4D39-A494-FCC6972E97D6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735876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220C-1792-4D39-A494-FCC6972E97D6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0544028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220C-1792-4D39-A494-FCC6972E97D6}" type="slidenum">
              <a:rPr lang="en-CA" smtClean="0"/>
              <a:t>5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963274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220C-1792-4D39-A494-FCC6972E97D6}" type="slidenum">
              <a:rPr lang="en-CA" smtClean="0"/>
              <a:t>6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86647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220C-1792-4D39-A494-FCC6972E97D6}" type="slidenum">
              <a:rPr lang="en-CA" smtClean="0"/>
              <a:t>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907908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220C-1792-4D39-A494-FCC6972E97D6}" type="slidenum">
              <a:rPr lang="en-CA" smtClean="0"/>
              <a:t>8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768096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E8220C-1792-4D39-A494-FCC6972E97D6}" type="slidenum">
              <a:rPr lang="en-CA" smtClean="0"/>
              <a:t>9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16782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 userDrawn="1"/>
        </p:nvSpPr>
        <p:spPr>
          <a:xfrm>
            <a:off x="304800" y="228600"/>
            <a:ext cx="8534400" cy="381000"/>
          </a:xfrm>
          <a:prstGeom prst="rect">
            <a:avLst/>
          </a:prstGeom>
          <a:solidFill>
            <a:srgbClr val="72C267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</p:spPr>
        <p:txBody>
          <a:bodyPr/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1752601"/>
            <a:ext cx="39624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1" name="Content Placeholder 2"/>
          <p:cNvSpPr>
            <a:spLocks noGrp="1"/>
          </p:cNvSpPr>
          <p:nvPr>
            <p:ph idx="13"/>
          </p:nvPr>
        </p:nvSpPr>
        <p:spPr>
          <a:xfrm>
            <a:off x="4720856" y="1752601"/>
            <a:ext cx="39624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2" name="Content Placeholder 8"/>
          <p:cNvSpPr>
            <a:spLocks noGrp="1"/>
          </p:cNvSpPr>
          <p:nvPr>
            <p:ph sz="quarter" idx="14" hasCustomPrompt="1"/>
          </p:nvPr>
        </p:nvSpPr>
        <p:spPr>
          <a:xfrm>
            <a:off x="228600" y="228600"/>
            <a:ext cx="5715000" cy="304800"/>
          </a:xfrm>
        </p:spPr>
        <p:txBody>
          <a:bodyPr>
            <a:noAutofit/>
          </a:bodyPr>
          <a:lstStyle>
            <a:lvl1pPr marL="114300" indent="0">
              <a:buFontTx/>
              <a:buNone/>
              <a:defRPr sz="16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section info</a:t>
            </a:r>
            <a:endParaRPr lang="en-CA" dirty="0"/>
          </a:p>
        </p:txBody>
      </p:sp>
      <p:sp>
        <p:nvSpPr>
          <p:cNvPr id="1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810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 userDrawn="1"/>
        </p:nvSpPr>
        <p:spPr>
          <a:xfrm>
            <a:off x="0" y="5638800"/>
            <a:ext cx="9144000" cy="1524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 userDrawn="1"/>
        </p:nvSpPr>
        <p:spPr>
          <a:xfrm>
            <a:off x="0" y="0"/>
            <a:ext cx="9144000" cy="6477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175259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22" name="Title Placeholder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6" name="Picture 4"/>
          <p:cNvPicPr>
            <a:picLocks noChangeAspect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715000"/>
            <a:ext cx="9144000" cy="1143000"/>
          </a:xfrm>
          <a:prstGeom prst="rect">
            <a:avLst/>
          </a:prstGeom>
          <a:solidFill>
            <a:srgbClr val="FFCC00"/>
          </a:solidFill>
          <a:ln w="9525">
            <a:noFill/>
            <a:miter lim="800000"/>
            <a:headEnd/>
            <a:tailEnd/>
          </a:ln>
        </p:spPr>
      </p:pic>
      <p:pic>
        <p:nvPicPr>
          <p:cNvPr id="7" name="Picture 6" descr="TDSB_Circle_Colour_shadow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020565" y="5715000"/>
            <a:ext cx="1084835" cy="1066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304800" y="228600"/>
            <a:ext cx="8534400" cy="381000"/>
          </a:xfrm>
          <a:prstGeom prst="rect">
            <a:avLst/>
          </a:prstGeom>
          <a:solidFill>
            <a:srgbClr val="3B60AF"/>
          </a:solidFill>
          <a:ln>
            <a:noFill/>
          </a:ln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prstMaterial="dkEdge">
            <a:extrusionClr>
              <a:schemeClr val="bg1"/>
            </a:extrusionClr>
            <a:contourClr>
              <a:schemeClr val="bg1"/>
            </a:contourClr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267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04800" y="6324600"/>
            <a:ext cx="609600" cy="304800"/>
          </a:xfrm>
        </p:spPr>
        <p:txBody>
          <a:bodyPr/>
          <a:lstStyle>
            <a:lvl1pPr algn="l">
              <a:defRPr>
                <a:solidFill>
                  <a:schemeClr val="tx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 hasCustomPrompt="1"/>
          </p:nvPr>
        </p:nvSpPr>
        <p:spPr>
          <a:xfrm>
            <a:off x="304800" y="228600"/>
            <a:ext cx="8077200" cy="304800"/>
          </a:xfrm>
        </p:spPr>
        <p:txBody>
          <a:bodyPr>
            <a:noAutofit/>
          </a:bodyPr>
          <a:lstStyle>
            <a:lvl1pPr marL="114300" indent="0">
              <a:buFontTx/>
              <a:buNone/>
              <a:defRPr sz="1600" b="1" i="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 smtClean="0"/>
              <a:t>Edit section info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6393562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514600"/>
            <a:ext cx="4038600" cy="3611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514600"/>
            <a:ext cx="4038600" cy="36115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39809680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473D7B-D1E7-42EC-BBB7-2407E05BEB23}" type="datetimeFigureOut">
              <a:rPr lang="en-CA" smtClean="0"/>
              <a:t>13/05/2019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0E4A36-CABC-4D48-9F3F-D2F73988D56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31902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emf"/><Relationship Id="rId5" Type="http://schemas.openxmlformats.org/officeDocument/2006/relationships/image" Target="../media/image2.emf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6.emf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1"/>
            <a:ext cx="82296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24800" y="152400"/>
            <a:ext cx="1066800" cy="329092"/>
          </a:xfrm>
          <a:prstGeom prst="rect">
            <a:avLst/>
          </a:prstGeom>
        </p:spPr>
        <p:txBody>
          <a:bodyPr vert="horz" lIns="91440" tIns="45720" rIns="91440" bIns="0" rtlCol="0" anchor="b" anchorCtr="1"/>
          <a:lstStyle>
            <a:lvl1pPr algn="r">
              <a:defRPr sz="1200" baseline="0">
                <a:solidFill>
                  <a:schemeClr val="tx1"/>
                </a:solidFill>
              </a:defRPr>
            </a:lvl1pPr>
          </a:lstStyle>
          <a:p>
            <a:fld id="{A313F930-D753-4E81-B9B3-D505EE818FB2}" type="slidenum">
              <a:rPr lang="en-CA" smtClean="0"/>
              <a:pPr/>
              <a:t>‹#›</a:t>
            </a:fld>
            <a:endParaRPr lang="en-CA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609600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234" t="57207" r="2933" b="16049"/>
          <a:stretch/>
        </p:blipFill>
        <p:spPr bwMode="auto">
          <a:xfrm>
            <a:off x="7562947" y="6172200"/>
            <a:ext cx="1123853" cy="333375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0" name="Picture 9"/>
          <p:cNvPicPr>
            <a:picLocks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6324600"/>
            <a:ext cx="7020000" cy="86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1" r:id="rId2"/>
    <p:sldLayoutId id="2147483662" r:id="rId3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35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tx1"/>
        </a:buClr>
        <a:buFont typeface="Arial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37160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514600"/>
            <a:ext cx="8229600" cy="361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CA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473D7B-D1E7-42EC-BBB7-2407E05BEB23}" type="datetimeFigureOut">
              <a:rPr lang="en-CA" smtClean="0"/>
              <a:t>13/05/2019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0E4A36-CABC-4D48-9F3F-D2F73988D56C}" type="slidenum">
              <a:rPr lang="en-CA" smtClean="0"/>
              <a:t>‹#›</a:t>
            </a:fld>
            <a:endParaRPr lang="en-CA"/>
          </a:p>
        </p:txBody>
      </p:sp>
      <p:sp>
        <p:nvSpPr>
          <p:cNvPr id="7" name="Rectangle 6"/>
          <p:cNvSpPr/>
          <p:nvPr/>
        </p:nvSpPr>
        <p:spPr>
          <a:xfrm>
            <a:off x="215926" y="6226224"/>
            <a:ext cx="2166942" cy="155104"/>
          </a:xfrm>
          <a:prstGeom prst="rect">
            <a:avLst/>
          </a:prstGeom>
          <a:solidFill>
            <a:srgbClr val="72C166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2393963" y="6226224"/>
            <a:ext cx="2166942" cy="155104"/>
          </a:xfrm>
          <a:prstGeom prst="rect">
            <a:avLst/>
          </a:prstGeom>
          <a:solidFill>
            <a:srgbClr val="FCB713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4572000" y="6226224"/>
            <a:ext cx="2166942" cy="155104"/>
          </a:xfrm>
          <a:prstGeom prst="rect">
            <a:avLst/>
          </a:prstGeom>
          <a:solidFill>
            <a:srgbClr val="3B60AF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50037" y="6226224"/>
            <a:ext cx="2166942" cy="155104"/>
          </a:xfrm>
          <a:prstGeom prst="rect">
            <a:avLst/>
          </a:prstGeom>
          <a:solidFill>
            <a:srgbClr val="F17B05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23528" y="116632"/>
            <a:ext cx="1443454" cy="14073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6253835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7" r:id="rId2"/>
    <p:sldLayoutId id="2147483710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3B60A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3B60AC"/>
              </a:solidFill>
            </a:endParaRPr>
          </a:p>
        </p:txBody>
      </p:sp>
      <p:pic>
        <p:nvPicPr>
          <p:cNvPr id="8" name="Picture 7" descr="TDSB_Circle_Colour_shado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32541" y="1828800"/>
            <a:ext cx="2944554" cy="2895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1306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ontent Placeholder 4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3888432"/>
          </a:xfrm>
        </p:spPr>
        <p:txBody>
          <a:bodyPr>
            <a:normAutofit fontScale="92500" lnSpcReduction="10000"/>
          </a:bodyPr>
          <a:lstStyle/>
          <a:p>
            <a:pPr marL="114300" indent="0" algn="ctr">
              <a:buNone/>
            </a:pPr>
            <a:r>
              <a:rPr lang="en-US" sz="4300" b="1" dirty="0" smtClean="0"/>
              <a:t>2019-2020 Proposed Balanced Budget Plan</a:t>
            </a:r>
          </a:p>
          <a:p>
            <a:pPr marL="114300" indent="0">
              <a:buNone/>
            </a:pPr>
            <a:endParaRPr lang="en-CA" dirty="0" smtClean="0"/>
          </a:p>
          <a:p>
            <a:pPr marL="114300" indent="0">
              <a:buNone/>
            </a:pPr>
            <a:endParaRPr lang="en-CA" dirty="0" smtClean="0"/>
          </a:p>
          <a:p>
            <a:pPr marL="114300" indent="0">
              <a:buNone/>
            </a:pPr>
            <a:endParaRPr lang="en-CA" dirty="0"/>
          </a:p>
          <a:p>
            <a:pPr marL="114300" indent="0" algn="ctr">
              <a:buNone/>
            </a:pPr>
            <a:r>
              <a:rPr lang="en-CA" dirty="0" smtClean="0"/>
              <a:t>Finance</a:t>
            </a:r>
            <a:r>
              <a:rPr lang="en-CA" dirty="0"/>
              <a:t>, Budget and Enrolment Committee </a:t>
            </a:r>
            <a:endParaRPr lang="en-CA" dirty="0" smtClean="0"/>
          </a:p>
          <a:p>
            <a:pPr marL="114300" indent="0" algn="ctr">
              <a:buNone/>
            </a:pPr>
            <a:r>
              <a:rPr lang="en-CA" dirty="0" smtClean="0"/>
              <a:t>Special </a:t>
            </a:r>
            <a:r>
              <a:rPr lang="en-CA" dirty="0"/>
              <a:t>Meeting</a:t>
            </a:r>
          </a:p>
          <a:p>
            <a:pPr marL="114300" indent="0">
              <a:buNone/>
            </a:pPr>
            <a:endParaRPr lang="en-CA" dirty="0"/>
          </a:p>
          <a:p>
            <a:pPr marL="114300" indent="0" algn="ctr">
              <a:buNone/>
            </a:pPr>
            <a:r>
              <a:rPr lang="en-CA" dirty="0" smtClean="0"/>
              <a:t>May </a:t>
            </a:r>
            <a:r>
              <a:rPr lang="en-CA" dirty="0"/>
              <a:t>13, 2019</a:t>
            </a:r>
          </a:p>
          <a:p>
            <a:pPr marL="114300" indent="0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10</a:t>
            </a:fld>
            <a:endParaRPr lang="en-CA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CA" sz="3600" b="1" dirty="0" smtClean="0"/>
          </a:p>
          <a:p>
            <a:pPr marL="114300" indent="0" algn="ctr">
              <a:buNone/>
            </a:pPr>
            <a:r>
              <a:rPr lang="en-CA" sz="3600" b="1" dirty="0" smtClean="0"/>
              <a:t>Questions</a:t>
            </a:r>
            <a:endParaRPr lang="en-CA" sz="3600" b="1" dirty="0"/>
          </a:p>
        </p:txBody>
      </p:sp>
    </p:spTree>
    <p:extLst>
      <p:ext uri="{BB962C8B-B14F-4D97-AF65-F5344CB8AC3E}">
        <p14:creationId xmlns:p14="http://schemas.microsoft.com/office/powerpoint/2010/main" val="2399132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 idx="4294967295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CA" dirty="0" smtClean="0"/>
              <a:t>Page</a:t>
            </a:r>
            <a:r>
              <a:rPr lang="en-CA" baseline="0" dirty="0" smtClean="0"/>
              <a:t> 6</a:t>
            </a:r>
            <a:endParaRPr lang="en-C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Multi-Year Strategic Plan</a:t>
            </a:r>
            <a:endParaRPr lang="en-US" b="1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dirty="0"/>
              <a:t>Transform Student Learning</a:t>
            </a:r>
          </a:p>
          <a:p>
            <a:pPr lvl="0"/>
            <a:r>
              <a:rPr lang="en-CA" dirty="0"/>
              <a:t>Create a Culture of Student and Staff Well-Being</a:t>
            </a:r>
          </a:p>
          <a:p>
            <a:pPr lvl="0"/>
            <a:r>
              <a:rPr lang="en-CA" dirty="0"/>
              <a:t>Provide Equity of Access to Learning Opportunities for All Students</a:t>
            </a:r>
          </a:p>
          <a:p>
            <a:pPr lvl="0"/>
            <a:r>
              <a:rPr lang="en-CA" dirty="0"/>
              <a:t>Allocate Human and Financial Resources Strategically to Support Students Needs</a:t>
            </a:r>
          </a:p>
          <a:p>
            <a:pPr lvl="0"/>
            <a:r>
              <a:rPr lang="en-CA" dirty="0"/>
              <a:t>Build Strong Relationships and Partnerships within School Communities to Support Student Learning and Well-Being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2</a:t>
            </a:fld>
            <a:endParaRPr lang="en-CA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Budget Drivers</a:t>
            </a:r>
            <a:endParaRPr lang="en-US" b="1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CA" dirty="0"/>
              <a:t>Early Years</a:t>
            </a:r>
          </a:p>
          <a:p>
            <a:r>
              <a:rPr lang="en-CA" dirty="0"/>
              <a:t>Differentiated </a:t>
            </a:r>
            <a:r>
              <a:rPr lang="en-CA" dirty="0" smtClean="0"/>
              <a:t>Approaches to Serve Our Students Including Indigenous Education</a:t>
            </a:r>
            <a:endParaRPr lang="en-CA" dirty="0"/>
          </a:p>
          <a:p>
            <a:r>
              <a:rPr lang="en-CA" dirty="0"/>
              <a:t>Student Success</a:t>
            </a:r>
          </a:p>
          <a:p>
            <a:r>
              <a:rPr lang="en-CA" dirty="0"/>
              <a:t>Staff </a:t>
            </a:r>
            <a:r>
              <a:rPr lang="en-CA" dirty="0" smtClean="0"/>
              <a:t>Allocation to Support All Students</a:t>
            </a:r>
            <a:endParaRPr lang="en-CA" dirty="0"/>
          </a:p>
          <a:p>
            <a:r>
              <a:rPr lang="en-CA" dirty="0"/>
              <a:t>Modernization and </a:t>
            </a:r>
            <a:r>
              <a:rPr lang="en-CA" dirty="0" smtClean="0"/>
              <a:t>Accessibility</a:t>
            </a:r>
            <a:endParaRPr lang="en-CA" dirty="0" smtClean="0"/>
          </a:p>
          <a:p>
            <a:pPr lvl="0"/>
            <a:r>
              <a:rPr lang="en-CA" dirty="0" smtClean="0"/>
              <a:t>Professional Development</a:t>
            </a:r>
            <a:endParaRPr lang="en-CA" dirty="0"/>
          </a:p>
          <a:p>
            <a:pPr lvl="0"/>
            <a:r>
              <a:rPr lang="en-CA" dirty="0" smtClean="0"/>
              <a:t>Parent </a:t>
            </a:r>
            <a:r>
              <a:rPr lang="en-CA" dirty="0"/>
              <a:t>Engagement and Student Voice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3</a:t>
            </a:fld>
            <a:endParaRPr lang="en-CA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731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Important Budget Considerations</a:t>
            </a:r>
            <a:endParaRPr lang="en-US" b="1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CA" sz="3200" dirty="0"/>
              <a:t>TDSB Annual Structural Shortfall </a:t>
            </a:r>
            <a:r>
              <a:rPr lang="en-CA" sz="3200" dirty="0" smtClean="0"/>
              <a:t>– </a:t>
            </a:r>
          </a:p>
          <a:p>
            <a:pPr marL="114300" lvl="0" indent="0">
              <a:buNone/>
            </a:pPr>
            <a:r>
              <a:rPr lang="en-CA" sz="3200" b="1" dirty="0"/>
              <a:t>	</a:t>
            </a:r>
            <a:r>
              <a:rPr lang="en-CA" sz="3200" b="1" dirty="0" smtClean="0"/>
              <a:t>$25.7M</a:t>
            </a:r>
          </a:p>
          <a:p>
            <a:pPr marL="114300" lvl="0" indent="0">
              <a:buNone/>
            </a:pPr>
            <a:endParaRPr lang="en-CA" sz="1400" b="1" dirty="0"/>
          </a:p>
          <a:p>
            <a:pPr lvl="0"/>
            <a:r>
              <a:rPr lang="en-CA" sz="3200" dirty="0"/>
              <a:t>Ministry of Education Grant – net loss of </a:t>
            </a:r>
            <a:r>
              <a:rPr lang="en-CA" sz="3200" dirty="0" smtClean="0"/>
              <a:t>	</a:t>
            </a:r>
            <a:r>
              <a:rPr lang="en-CA" sz="3200" b="1" dirty="0" smtClean="0"/>
              <a:t>$42M</a:t>
            </a:r>
          </a:p>
          <a:p>
            <a:pPr marL="114300" lvl="0" indent="0">
              <a:buNone/>
            </a:pPr>
            <a:endParaRPr lang="en-CA" sz="1400" b="1" dirty="0"/>
          </a:p>
          <a:p>
            <a:pPr lvl="0"/>
            <a:r>
              <a:rPr lang="en-CA" sz="3200" dirty="0"/>
              <a:t>Service Level Changes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4</a:t>
            </a:fld>
            <a:endParaRPr lang="en-CA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2137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Process</a:t>
            </a:r>
            <a:endParaRPr lang="en-US" b="1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sz="2600" dirty="0"/>
              <a:t>Understanding </a:t>
            </a:r>
            <a:r>
              <a:rPr lang="en-CA" sz="2600" dirty="0" smtClean="0"/>
              <a:t>how budget is presently used: fixed </a:t>
            </a:r>
            <a:r>
              <a:rPr lang="en-CA" sz="2600" dirty="0"/>
              <a:t>costs vs. flexible costs</a:t>
            </a:r>
          </a:p>
          <a:p>
            <a:pPr lvl="0"/>
            <a:r>
              <a:rPr lang="en-CA" sz="2600" dirty="0"/>
              <a:t>Creation, consultation and approval of </a:t>
            </a:r>
            <a:r>
              <a:rPr lang="en-CA" sz="2600" dirty="0" smtClean="0"/>
              <a:t>Budget </a:t>
            </a:r>
            <a:r>
              <a:rPr lang="en-CA" sz="2600" dirty="0"/>
              <a:t>Drivers</a:t>
            </a:r>
          </a:p>
          <a:p>
            <a:pPr lvl="0"/>
            <a:r>
              <a:rPr lang="en-CA" sz="2600" dirty="0"/>
              <a:t>Drafting this proposal through thorough review of flexible costs</a:t>
            </a:r>
          </a:p>
          <a:p>
            <a:pPr lvl="0"/>
            <a:r>
              <a:rPr lang="en-CA" sz="2600" dirty="0"/>
              <a:t>Clarification of this proposal (</a:t>
            </a:r>
            <a:r>
              <a:rPr lang="en-CA" sz="2600" i="1" dirty="0"/>
              <a:t>tonight</a:t>
            </a:r>
            <a:r>
              <a:rPr lang="en-CA" sz="2600" dirty="0"/>
              <a:t>)</a:t>
            </a:r>
          </a:p>
          <a:p>
            <a:pPr lvl="0"/>
            <a:r>
              <a:rPr lang="en-CA" sz="2600" dirty="0"/>
              <a:t>Delegations, discussion and debate around these proposals (</a:t>
            </a:r>
            <a:r>
              <a:rPr lang="en-CA" sz="2600" i="1" dirty="0"/>
              <a:t>starting Wednesday</a:t>
            </a:r>
            <a:r>
              <a:rPr lang="en-CA" sz="2600" dirty="0"/>
              <a:t>)</a:t>
            </a:r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5</a:t>
            </a:fld>
            <a:endParaRPr lang="en-CA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5614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6</a:t>
            </a:fld>
            <a:endParaRPr lang="en-CA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CA" sz="3600" b="1" dirty="0" smtClean="0"/>
          </a:p>
          <a:p>
            <a:pPr marL="114300" indent="0" algn="ctr">
              <a:buNone/>
            </a:pPr>
            <a:r>
              <a:rPr lang="en-CA" sz="3600" b="1" dirty="0" smtClean="0"/>
              <a:t>Proposed Budget Reductions</a:t>
            </a:r>
            <a:endParaRPr lang="en-CA" sz="3600" b="1" dirty="0"/>
          </a:p>
        </p:txBody>
      </p:sp>
    </p:spTree>
    <p:extLst>
      <p:ext uri="{BB962C8B-B14F-4D97-AF65-F5344CB8AC3E}">
        <p14:creationId xmlns:p14="http://schemas.microsoft.com/office/powerpoint/2010/main" val="385891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Examples of Areas Not Impacted</a:t>
            </a:r>
            <a:endParaRPr lang="en-US" b="1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CA" sz="2600" dirty="0" smtClean="0"/>
              <a:t>Model Schools</a:t>
            </a:r>
          </a:p>
          <a:p>
            <a:pPr lvl="0"/>
            <a:r>
              <a:rPr lang="en-CA" sz="2600" dirty="0" smtClean="0"/>
              <a:t>Special </a:t>
            </a:r>
            <a:r>
              <a:rPr lang="en-CA" sz="2600" dirty="0" smtClean="0"/>
              <a:t>Education</a:t>
            </a:r>
          </a:p>
          <a:p>
            <a:pPr lvl="0"/>
            <a:r>
              <a:rPr lang="en-CA" sz="2600" dirty="0" smtClean="0"/>
              <a:t>Early Years</a:t>
            </a:r>
          </a:p>
          <a:p>
            <a:pPr lvl="0"/>
            <a:r>
              <a:rPr lang="en-CA" sz="2600" dirty="0" smtClean="0"/>
              <a:t>Central Supports for Caring and Safe Schools</a:t>
            </a:r>
          </a:p>
          <a:p>
            <a:pPr lvl="0"/>
            <a:r>
              <a:rPr lang="en-CA" sz="2600" dirty="0" smtClean="0"/>
              <a:t>School-Based Supports, Supervision and Safety</a:t>
            </a:r>
          </a:p>
          <a:p>
            <a:pPr lvl="0"/>
            <a:r>
              <a:rPr lang="en-CA" sz="2600" dirty="0" smtClean="0"/>
              <a:t>Equity, anti-oppression and anti-racism</a:t>
            </a:r>
          </a:p>
          <a:p>
            <a:pPr lvl="0"/>
            <a:r>
              <a:rPr lang="en-CA" sz="2600" dirty="0" smtClean="0"/>
              <a:t>Student Support Services </a:t>
            </a:r>
          </a:p>
          <a:p>
            <a:pPr lvl="0"/>
            <a:r>
              <a:rPr lang="en-CA" sz="2600" dirty="0" smtClean="0"/>
              <a:t>And other areas included in the Background Proposed Budget Documents</a:t>
            </a:r>
          </a:p>
          <a:p>
            <a:pPr lvl="0"/>
            <a:endParaRPr lang="en-CA" sz="2600" dirty="0" smtClean="0"/>
          </a:p>
          <a:p>
            <a:pPr lvl="0"/>
            <a:endParaRPr lang="en-CA" sz="2600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7</a:t>
            </a:fld>
            <a:endParaRPr lang="en-CA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754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8</a:t>
            </a:fld>
            <a:endParaRPr lang="en-CA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" indent="0" algn="ctr">
              <a:buNone/>
            </a:pPr>
            <a:endParaRPr lang="en-CA" sz="3600" b="1" dirty="0" smtClean="0"/>
          </a:p>
          <a:p>
            <a:pPr marL="114300" indent="0" algn="ctr">
              <a:buNone/>
            </a:pPr>
            <a:r>
              <a:rPr lang="en-CA" sz="3600" b="1" dirty="0" smtClean="0"/>
              <a:t>Other Immediate Reduction Considerations</a:t>
            </a:r>
            <a:endParaRPr lang="en-CA" sz="3600" b="1" dirty="0"/>
          </a:p>
        </p:txBody>
      </p:sp>
    </p:spTree>
    <p:extLst>
      <p:ext uri="{BB962C8B-B14F-4D97-AF65-F5344CB8AC3E}">
        <p14:creationId xmlns:p14="http://schemas.microsoft.com/office/powerpoint/2010/main" val="2966080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/>
              <a:t>Second Year Considerations</a:t>
            </a:r>
            <a:endParaRPr lang="en-US" b="1" dirty="0"/>
          </a:p>
        </p:txBody>
      </p:sp>
      <p:sp>
        <p:nvSpPr>
          <p:cNvPr id="16" name="Content Placeholder 15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endParaRPr lang="en-CA" sz="2800" dirty="0" smtClean="0"/>
          </a:p>
          <a:p>
            <a:pPr lvl="0"/>
            <a:r>
              <a:rPr lang="en-CA" sz="2800" dirty="0" smtClean="0"/>
              <a:t>Secondary Review</a:t>
            </a:r>
          </a:p>
          <a:p>
            <a:pPr marL="114300" lvl="0" indent="0">
              <a:buNone/>
            </a:pPr>
            <a:endParaRPr lang="en-CA" sz="1400" dirty="0"/>
          </a:p>
          <a:p>
            <a:pPr lvl="0"/>
            <a:r>
              <a:rPr lang="en-CA" sz="2800" dirty="0"/>
              <a:t>French as a Second Language Program </a:t>
            </a:r>
            <a:r>
              <a:rPr lang="en-CA" sz="2800" dirty="0" smtClean="0"/>
              <a:t>Review</a:t>
            </a:r>
          </a:p>
          <a:p>
            <a:pPr marL="114300" lvl="0" indent="0">
              <a:buNone/>
            </a:pPr>
            <a:endParaRPr lang="en-CA" sz="2800" dirty="0" smtClean="0"/>
          </a:p>
          <a:p>
            <a:pPr lvl="0"/>
            <a:r>
              <a:rPr lang="en-CA" sz="2800" dirty="0" smtClean="0"/>
              <a:t>A final </a:t>
            </a:r>
            <a:r>
              <a:rPr lang="en-CA" sz="2800" dirty="0"/>
              <a:t>n</a:t>
            </a:r>
            <a:r>
              <a:rPr lang="en-CA" sz="2800" dirty="0" smtClean="0"/>
              <a:t>ote </a:t>
            </a:r>
            <a:r>
              <a:rPr lang="en-CA" sz="2800" dirty="0"/>
              <a:t>a</a:t>
            </a:r>
            <a:r>
              <a:rPr lang="en-CA" sz="2800" dirty="0" smtClean="0"/>
              <a:t>bout </a:t>
            </a:r>
            <a:r>
              <a:rPr lang="en-CA" sz="2800" dirty="0"/>
              <a:t>b</a:t>
            </a:r>
            <a:r>
              <a:rPr lang="en-CA" sz="2800" dirty="0" smtClean="0"/>
              <a:t>udget </a:t>
            </a:r>
            <a:r>
              <a:rPr lang="en-CA" sz="2800" dirty="0"/>
              <a:t>p</a:t>
            </a:r>
            <a:r>
              <a:rPr lang="en-CA" sz="2800" dirty="0" smtClean="0"/>
              <a:t>rocess</a:t>
            </a:r>
          </a:p>
          <a:p>
            <a:pPr marL="114300" lvl="0" indent="0">
              <a:buNone/>
            </a:pPr>
            <a:endParaRPr lang="en-CA" sz="2800" dirty="0" smtClean="0"/>
          </a:p>
          <a:p>
            <a:pPr lvl="0"/>
            <a:r>
              <a:rPr lang="en-CA" sz="2800" dirty="0" smtClean="0"/>
              <a:t>Decisions that impact the school </a:t>
            </a:r>
            <a:r>
              <a:rPr lang="en-CA" sz="2800" dirty="0"/>
              <a:t>s</a:t>
            </a:r>
            <a:r>
              <a:rPr lang="en-CA" sz="2800" dirty="0" smtClean="0"/>
              <a:t>taffing </a:t>
            </a:r>
            <a:r>
              <a:rPr lang="en-CA" sz="2800" dirty="0"/>
              <a:t>p</a:t>
            </a:r>
            <a:r>
              <a:rPr lang="en-CA" sz="2800" dirty="0" smtClean="0"/>
              <a:t>rocess</a:t>
            </a:r>
            <a:r>
              <a:rPr lang="en-CA" sz="2800" dirty="0" smtClean="0"/>
              <a:t> </a:t>
            </a:r>
            <a:endParaRPr lang="en-CA" sz="2800" dirty="0"/>
          </a:p>
          <a:p>
            <a:pPr marL="11430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13F930-D753-4E81-B9B3-D505EE818FB2}" type="slidenum">
              <a:rPr lang="en-CA" smtClean="0"/>
              <a:pPr/>
              <a:t>9</a:t>
            </a:fld>
            <a:endParaRPr lang="en-CA" dirty="0"/>
          </a:p>
        </p:txBody>
      </p:sp>
      <p:sp>
        <p:nvSpPr>
          <p:cNvPr id="17" name="Content Placeholder 1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79343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owerpoint_Template_Accessible (4)">
  <a:themeElements>
    <a:clrScheme name="TDSB">
      <a:dk1>
        <a:sysClr val="windowText" lastClr="000000"/>
      </a:dk1>
      <a:lt1>
        <a:sysClr val="window" lastClr="FFFFFF"/>
      </a:lt1>
      <a:dk2>
        <a:srgbClr val="3F3F3F"/>
      </a:dk2>
      <a:lt2>
        <a:srgbClr val="7F7F7F"/>
      </a:lt2>
      <a:accent1>
        <a:srgbClr val="72C166"/>
      </a:accent1>
      <a:accent2>
        <a:srgbClr val="F17B05"/>
      </a:accent2>
      <a:accent3>
        <a:srgbClr val="3B60AF"/>
      </a:accent3>
      <a:accent4>
        <a:srgbClr val="FCB713"/>
      </a:accent4>
      <a:accent5>
        <a:srgbClr val="6D8BCD"/>
      </a:accent5>
      <a:accent6>
        <a:srgbClr val="F17B05"/>
      </a:accent6>
      <a:hlink>
        <a:srgbClr val="FBA147"/>
      </a:hlink>
      <a:folHlink>
        <a:srgbClr val="3B60AF"/>
      </a:folHlink>
    </a:clrScheme>
    <a:fontScheme name="TDSB">
      <a:majorFont>
        <a:latin typeface="Myriad Pro"/>
        <a:ea typeface=""/>
        <a:cs typeface=""/>
      </a:majorFont>
      <a:minorFont>
        <a:latin typeface="Myriad Pro"/>
        <a:ea typeface=""/>
        <a:cs typeface=""/>
      </a:minorFont>
    </a:fontScheme>
    <a:fmtScheme name="Apothecary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3B9DA42389BCA469FFC619754B59623" ma:contentTypeVersion="0" ma:contentTypeDescription="Create a new document." ma:contentTypeScope="" ma:versionID="e5ebe332fd268b61095e2b55536f4509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FA439248-2C53-4EF4-A52F-0345C92DBDF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3A85AE6-86CA-43D3-9C71-0BD15067AF54}">
  <ds:schemaRefs>
    <ds:schemaRef ds:uri="http://purl.org/dc/terms/"/>
    <ds:schemaRef ds:uri="http://purl.org/dc/elements/1.1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schemas.microsoft.com/office/2006/metadata/properties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B1137C36-0533-48DB-8BA5-6B130FCE9BF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Powerpoint_Template_Accessible (4)</Template>
  <TotalTime>94</TotalTime>
  <Words>260</Words>
  <Application>Microsoft Office PowerPoint</Application>
  <PresentationFormat>On-screen Show (4:3)</PresentationFormat>
  <Paragraphs>90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Powerpoint_Template_Accessible (4)</vt:lpstr>
      <vt:lpstr>Custom Design</vt:lpstr>
      <vt:lpstr>2_Custom Design</vt:lpstr>
      <vt:lpstr>PowerPoint Presentation</vt:lpstr>
      <vt:lpstr>Multi-Year Strategic Plan</vt:lpstr>
      <vt:lpstr>Budget Drivers</vt:lpstr>
      <vt:lpstr>Important Budget Considerations</vt:lpstr>
      <vt:lpstr>Process</vt:lpstr>
      <vt:lpstr>PowerPoint Presentation</vt:lpstr>
      <vt:lpstr>Examples of Areas Not Impacted</vt:lpstr>
      <vt:lpstr>PowerPoint Presentation</vt:lpstr>
      <vt:lpstr>Second Year Considerations</vt:lpstr>
      <vt:lpstr>PowerPoint Presentation</vt:lpstr>
      <vt:lpstr>Page 6</vt:lpstr>
    </vt:vector>
  </TitlesOfParts>
  <Company>Toronto District School Board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Holley, Lindsay</dc:creator>
  <cp:lastModifiedBy>Fitzpatrick, Kathryn</cp:lastModifiedBy>
  <cp:revision>9</cp:revision>
  <cp:lastPrinted>2019-05-13T20:23:43Z</cp:lastPrinted>
  <dcterms:created xsi:type="dcterms:W3CDTF">2019-05-13T18:04:32Z</dcterms:created>
  <dcterms:modified xsi:type="dcterms:W3CDTF">2019-05-13T20:23:48Z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0x010100B3B9DA42389BCA469FFC619754B59623</vt:lpwstr>
  </property>
</Properties>
</file>