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ib+zTSFrh41nwHm+Pm4mgc0aVe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485" y="3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163"/>
            <a:ext cx="2946400" cy="4968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 name="Google Shape;50;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10: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17" name="Google Shape;117;p10: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1: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b="0" i="0" u="none" strike="noStrik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24" name="Google Shape;124;p11: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2: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12:notes"/>
          <p:cNvSpPr txBox="1">
            <a:spLocks noGrp="1"/>
          </p:cNvSpPr>
          <p:nvPr>
            <p:ph type="body" idx="1"/>
          </p:nvPr>
        </p:nvSpPr>
        <p:spPr>
          <a:xfrm>
            <a:off x="679450" y="4714875"/>
            <a:ext cx="5438700" cy="44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Need to change this...add updated version</a:t>
            </a:r>
            <a:endParaRPr/>
          </a:p>
        </p:txBody>
      </p:sp>
      <p:sp>
        <p:nvSpPr>
          <p:cNvPr id="131" name="Google Shape;131;p12:notes"/>
          <p:cNvSpPr txBox="1">
            <a:spLocks noGrp="1"/>
          </p:cNvSpPr>
          <p:nvPr>
            <p:ph type="sldNum" idx="12"/>
          </p:nvPr>
        </p:nvSpPr>
        <p:spPr>
          <a:xfrm>
            <a:off x="3849688" y="9428163"/>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13: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13: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4: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5:notes"/>
          <p:cNvSpPr txBox="1">
            <a:spLocks noGrp="1"/>
          </p:cNvSpPr>
          <p:nvPr>
            <p:ph type="body" idx="1"/>
          </p:nvPr>
        </p:nvSpPr>
        <p:spPr>
          <a:xfrm>
            <a:off x="679450" y="4714875"/>
            <a:ext cx="5438700" cy="44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15: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6: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7: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8: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9: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9:notes"/>
          <p:cNvSpPr txBox="1">
            <a:spLocks noGrp="1"/>
          </p:cNvSpPr>
          <p:nvPr>
            <p:ph type="body" idx="1"/>
          </p:nvPr>
        </p:nvSpPr>
        <p:spPr>
          <a:xfrm>
            <a:off x="679450" y="4714875"/>
            <a:ext cx="5438700" cy="44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19:notes"/>
          <p:cNvSpPr txBox="1">
            <a:spLocks noGrp="1"/>
          </p:cNvSpPr>
          <p:nvPr>
            <p:ph type="sldNum" idx="12"/>
          </p:nvPr>
        </p:nvSpPr>
        <p:spPr>
          <a:xfrm>
            <a:off x="3849688" y="9428163"/>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79450" y="4714875"/>
            <a:ext cx="5438700" cy="44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p2:notes"/>
          <p:cNvSpPr txBox="1">
            <a:spLocks noGrp="1"/>
          </p:cNvSpPr>
          <p:nvPr>
            <p:ph type="sldNum" idx="12"/>
          </p:nvPr>
        </p:nvSpPr>
        <p:spPr>
          <a:xfrm>
            <a:off x="3849688" y="9428163"/>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0: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20:notes"/>
          <p:cNvSpPr txBox="1">
            <a:spLocks noGrp="1"/>
          </p:cNvSpPr>
          <p:nvPr>
            <p:ph type="body" idx="1"/>
          </p:nvPr>
        </p:nvSpPr>
        <p:spPr>
          <a:xfrm>
            <a:off x="679450" y="4714875"/>
            <a:ext cx="5438700" cy="44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20:notes"/>
          <p:cNvSpPr txBox="1">
            <a:spLocks noGrp="1"/>
          </p:cNvSpPr>
          <p:nvPr>
            <p:ph type="sldNum" idx="12"/>
          </p:nvPr>
        </p:nvSpPr>
        <p:spPr>
          <a:xfrm>
            <a:off x="3849688" y="9428163"/>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1: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2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2:notes"/>
          <p:cNvSpPr txBox="1">
            <a:spLocks noGrp="1"/>
          </p:cNvSpPr>
          <p:nvPr>
            <p:ph type="body" idx="1"/>
          </p:nvPr>
        </p:nvSpPr>
        <p:spPr>
          <a:xfrm>
            <a:off x="679450" y="4714875"/>
            <a:ext cx="5438700" cy="44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22: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3:notes"/>
          <p:cNvSpPr txBox="1">
            <a:spLocks noGrp="1"/>
          </p:cNvSpPr>
          <p:nvPr>
            <p:ph type="body" idx="1"/>
          </p:nvPr>
        </p:nvSpPr>
        <p:spPr>
          <a:xfrm>
            <a:off x="679450" y="4714875"/>
            <a:ext cx="5438700" cy="44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23: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4: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5: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25:notes"/>
          <p:cNvSpPr txBox="1">
            <a:spLocks noGrp="1"/>
          </p:cNvSpPr>
          <p:nvPr>
            <p:ph type="body" idx="1"/>
          </p:nvPr>
        </p:nvSpPr>
        <p:spPr>
          <a:xfrm>
            <a:off x="679450" y="4714875"/>
            <a:ext cx="5438700" cy="44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25:notes"/>
          <p:cNvSpPr txBox="1">
            <a:spLocks noGrp="1"/>
          </p:cNvSpPr>
          <p:nvPr>
            <p:ph type="sldNum" idx="12"/>
          </p:nvPr>
        </p:nvSpPr>
        <p:spPr>
          <a:xfrm>
            <a:off x="3849688" y="9428163"/>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26: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sz="1200" b="0" i="0" u="none" strike="noStrike">
                <a:solidFill>
                  <a:schemeClr val="dk1"/>
                </a:solidFill>
                <a:latin typeface="Calibri"/>
                <a:ea typeface="Calibri"/>
                <a:cs typeface="Calibri"/>
                <a:sym typeface="Calibri"/>
              </a:rPr>
              <a:t>•</a:t>
            </a:r>
            <a:endParaRPr/>
          </a:p>
        </p:txBody>
      </p:sp>
      <p:sp>
        <p:nvSpPr>
          <p:cNvPr id="222" name="Google Shape;222;p26: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7: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sz="1200" b="0" i="0" u="none" strike="noStrike">
                <a:solidFill>
                  <a:schemeClr val="dk1"/>
                </a:solidFill>
                <a:latin typeface="Calibri"/>
                <a:ea typeface="Calibri"/>
                <a:cs typeface="Calibri"/>
                <a:sym typeface="Calibri"/>
              </a:rPr>
              <a:t>•</a:t>
            </a:r>
            <a:endParaRPr/>
          </a:p>
        </p:txBody>
      </p:sp>
      <p:sp>
        <p:nvSpPr>
          <p:cNvPr id="230" name="Google Shape;230;p27: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28: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28: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9: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29:notes"/>
          <p:cNvSpPr txBox="1">
            <a:spLocks noGrp="1"/>
          </p:cNvSpPr>
          <p:nvPr>
            <p:ph type="body" idx="1"/>
          </p:nvPr>
        </p:nvSpPr>
        <p:spPr>
          <a:xfrm>
            <a:off x="679450" y="4714875"/>
            <a:ext cx="5438700" cy="44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29:notes"/>
          <p:cNvSpPr txBox="1">
            <a:spLocks noGrp="1"/>
          </p:cNvSpPr>
          <p:nvPr>
            <p:ph type="sldNum" idx="12"/>
          </p:nvPr>
        </p:nvSpPr>
        <p:spPr>
          <a:xfrm>
            <a:off x="3849688" y="9428163"/>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3:notes"/>
          <p:cNvSpPr txBox="1">
            <a:spLocks noGrp="1"/>
          </p:cNvSpPr>
          <p:nvPr>
            <p:ph type="body" idx="1"/>
          </p:nvPr>
        </p:nvSpPr>
        <p:spPr>
          <a:xfrm>
            <a:off x="679450" y="4714875"/>
            <a:ext cx="5438700" cy="44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notes"/>
          <p:cNvSpPr txBox="1">
            <a:spLocks noGrp="1"/>
          </p:cNvSpPr>
          <p:nvPr>
            <p:ph type="sldNum" idx="12"/>
          </p:nvPr>
        </p:nvSpPr>
        <p:spPr>
          <a:xfrm>
            <a:off x="3849688" y="9428163"/>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30: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30: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1: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31:notes"/>
          <p:cNvSpPr txBox="1">
            <a:spLocks noGrp="1"/>
          </p:cNvSpPr>
          <p:nvPr>
            <p:ph type="body" idx="1"/>
          </p:nvPr>
        </p:nvSpPr>
        <p:spPr>
          <a:xfrm>
            <a:off x="679450" y="4714875"/>
            <a:ext cx="5438700" cy="44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Marcia</a:t>
            </a:r>
            <a:endParaRPr/>
          </a:p>
        </p:txBody>
      </p:sp>
      <p:sp>
        <p:nvSpPr>
          <p:cNvPr id="262" name="Google Shape;262;p31:notes"/>
          <p:cNvSpPr txBox="1">
            <a:spLocks noGrp="1"/>
          </p:cNvSpPr>
          <p:nvPr>
            <p:ph type="sldNum" idx="12"/>
          </p:nvPr>
        </p:nvSpPr>
        <p:spPr>
          <a:xfrm>
            <a:off x="3849688" y="9428163"/>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32: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32:notes"/>
          <p:cNvSpPr txBox="1">
            <a:spLocks noGrp="1"/>
          </p:cNvSpPr>
          <p:nvPr>
            <p:ph type="body" idx="1"/>
          </p:nvPr>
        </p:nvSpPr>
        <p:spPr>
          <a:xfrm>
            <a:off x="679450" y="4714875"/>
            <a:ext cx="5438700" cy="44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32:notes"/>
          <p:cNvSpPr txBox="1">
            <a:spLocks noGrp="1"/>
          </p:cNvSpPr>
          <p:nvPr>
            <p:ph type="sldNum" idx="12"/>
          </p:nvPr>
        </p:nvSpPr>
        <p:spPr>
          <a:xfrm>
            <a:off x="3849688" y="9428163"/>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33: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8" name="Google Shape;278;p33: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4: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34:notes"/>
          <p:cNvSpPr txBox="1">
            <a:spLocks noGrp="1"/>
          </p:cNvSpPr>
          <p:nvPr>
            <p:ph type="body" idx="1"/>
          </p:nvPr>
        </p:nvSpPr>
        <p:spPr>
          <a:xfrm>
            <a:off x="679450" y="4714875"/>
            <a:ext cx="5438700" cy="44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34:notes"/>
          <p:cNvSpPr txBox="1">
            <a:spLocks noGrp="1"/>
          </p:cNvSpPr>
          <p:nvPr>
            <p:ph type="sldNum" idx="12"/>
          </p:nvPr>
        </p:nvSpPr>
        <p:spPr>
          <a:xfrm>
            <a:off x="3849688" y="9428163"/>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5: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35:notes"/>
          <p:cNvSpPr txBox="1">
            <a:spLocks noGrp="1"/>
          </p:cNvSpPr>
          <p:nvPr>
            <p:ph type="body" idx="1"/>
          </p:nvPr>
        </p:nvSpPr>
        <p:spPr>
          <a:xfrm>
            <a:off x="679450" y="4714875"/>
            <a:ext cx="5438700" cy="44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35:notes"/>
          <p:cNvSpPr txBox="1">
            <a:spLocks noGrp="1"/>
          </p:cNvSpPr>
          <p:nvPr>
            <p:ph type="sldNum" idx="12"/>
          </p:nvPr>
        </p:nvSpPr>
        <p:spPr>
          <a:xfrm>
            <a:off x="3849688" y="9428163"/>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36: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Questions? Clarifications? Ideas? Comments?</a:t>
            </a:r>
            <a:endParaRPr/>
          </a:p>
        </p:txBody>
      </p:sp>
      <p:sp>
        <p:nvSpPr>
          <p:cNvPr id="301" name="Google Shape;301;p36: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7: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p3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4:notes"/>
          <p:cNvSpPr txBox="1">
            <a:spLocks noGrp="1"/>
          </p:cNvSpPr>
          <p:nvPr>
            <p:ph type="body" idx="1"/>
          </p:nvPr>
        </p:nvSpPr>
        <p:spPr>
          <a:xfrm>
            <a:off x="679450" y="4714875"/>
            <a:ext cx="5438700" cy="44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 name="Google Shape;74;p4:notes"/>
          <p:cNvSpPr txBox="1">
            <a:spLocks noGrp="1"/>
          </p:cNvSpPr>
          <p:nvPr>
            <p:ph type="sldNum" idx="12"/>
          </p:nvPr>
        </p:nvSpPr>
        <p:spPr>
          <a:xfrm>
            <a:off x="3849688" y="9428163"/>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C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5: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CA"/>
              <a:t>J</a:t>
            </a:r>
            <a:endParaRPr/>
          </a:p>
        </p:txBody>
      </p:sp>
      <p:sp>
        <p:nvSpPr>
          <p:cNvPr id="81" name="Google Shape;81;p5: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 name="Google Shape;89;p6: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7: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8: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u="sng"/>
          </a:p>
        </p:txBody>
      </p:sp>
      <p:sp>
        <p:nvSpPr>
          <p:cNvPr id="103" name="Google Shape;103;p8: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C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9: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6"/>
        <p:cNvGrpSpPr/>
        <p:nvPr/>
      </p:nvGrpSpPr>
      <p:grpSpPr>
        <a:xfrm>
          <a:off x="0" y="0"/>
          <a:ext cx="0" cy="0"/>
          <a:chOff x="0" y="0"/>
          <a:chExt cx="0" cy="0"/>
        </a:xfrm>
      </p:grpSpPr>
      <p:sp>
        <p:nvSpPr>
          <p:cNvPr id="17" name="Google Shape;17;p39"/>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9"/>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9"/>
          <p:cNvSpPr txBox="1">
            <a:spLocks noGrp="1"/>
          </p:cNvSpPr>
          <p:nvPr>
            <p:ph type="sldNum" idx="12"/>
          </p:nvPr>
        </p:nvSpPr>
        <p:spPr>
          <a:xfrm>
            <a:off x="8755633" y="6522338"/>
            <a:ext cx="248920" cy="224790"/>
          </a:xfrm>
          <a:prstGeom prst="rect">
            <a:avLst/>
          </a:prstGeom>
          <a:noFill/>
          <a:ln>
            <a:noFill/>
          </a:ln>
        </p:spPr>
        <p:txBody>
          <a:bodyPr spcFirstLastPara="1" wrap="square" lIns="0" tIns="0" rIns="0" bIns="0" anchor="t" anchorCtr="0">
            <a:spAutoFit/>
          </a:bodyPr>
          <a:lstStyle>
            <a:lvl1pPr marL="25400" marR="0" lvl="0"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1pPr>
            <a:lvl2pPr marL="25400" marR="0" lvl="1"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2pPr>
            <a:lvl3pPr marL="25400" marR="0" lvl="2"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3pPr>
            <a:lvl4pPr marL="25400" marR="0" lvl="3"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4pPr>
            <a:lvl5pPr marL="25400" marR="0" lvl="4"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5pPr>
            <a:lvl6pPr marL="25400" marR="0" lvl="5"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6pPr>
            <a:lvl7pPr marL="25400" marR="0" lvl="6"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7pPr>
            <a:lvl8pPr marL="25400" marR="0" lvl="7"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8pPr>
            <a:lvl9pPr marL="25400" marR="0" lvl="8"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9pPr>
          </a:lstStyle>
          <a:p>
            <a:pPr marL="2540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20"/>
        <p:cNvGrpSpPr/>
        <p:nvPr/>
      </p:nvGrpSpPr>
      <p:grpSpPr>
        <a:xfrm>
          <a:off x="0" y="0"/>
          <a:ext cx="0" cy="0"/>
          <a:chOff x="0" y="0"/>
          <a:chExt cx="0" cy="0"/>
        </a:xfrm>
      </p:grpSpPr>
      <p:sp>
        <p:nvSpPr>
          <p:cNvPr id="21" name="Google Shape;21;p40"/>
          <p:cNvSpPr/>
          <p:nvPr/>
        </p:nvSpPr>
        <p:spPr>
          <a:xfrm>
            <a:off x="106328" y="6096000"/>
            <a:ext cx="9037671" cy="761996"/>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40"/>
          <p:cNvSpPr/>
          <p:nvPr/>
        </p:nvSpPr>
        <p:spPr>
          <a:xfrm>
            <a:off x="304800" y="228600"/>
            <a:ext cx="8534400" cy="381000"/>
          </a:xfrm>
          <a:custGeom>
            <a:avLst/>
            <a:gdLst/>
            <a:ahLst/>
            <a:cxnLst/>
            <a:rect l="l" t="t" r="r" b="b"/>
            <a:pathLst>
              <a:path w="8534400" h="381000" extrusionOk="0">
                <a:moveTo>
                  <a:pt x="0" y="381000"/>
                </a:moveTo>
                <a:lnTo>
                  <a:pt x="8534400" y="381000"/>
                </a:lnTo>
                <a:lnTo>
                  <a:pt x="8534400" y="0"/>
                </a:lnTo>
                <a:lnTo>
                  <a:pt x="0" y="0"/>
                </a:lnTo>
                <a:lnTo>
                  <a:pt x="0" y="381000"/>
                </a:lnTo>
                <a:close/>
              </a:path>
            </a:pathLst>
          </a:custGeom>
          <a:solidFill>
            <a:srgbClr val="3A5FA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40"/>
          <p:cNvSpPr txBox="1">
            <a:spLocks noGrp="1"/>
          </p:cNvSpPr>
          <p:nvPr>
            <p:ph type="title"/>
          </p:nvPr>
        </p:nvSpPr>
        <p:spPr>
          <a:xfrm>
            <a:off x="2938399" y="654507"/>
            <a:ext cx="3267201" cy="56006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500" b="1" i="0">
                <a:solidFill>
                  <a:srgbClr val="006FC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40"/>
          <p:cNvSpPr txBox="1">
            <a:spLocks noGrp="1"/>
          </p:cNvSpPr>
          <p:nvPr>
            <p:ph type="body" idx="1"/>
          </p:nvPr>
        </p:nvSpPr>
        <p:spPr>
          <a:xfrm>
            <a:off x="435381" y="1654302"/>
            <a:ext cx="8273237" cy="3938904"/>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24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5" name="Google Shape;25;p40"/>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0"/>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0"/>
          <p:cNvSpPr txBox="1">
            <a:spLocks noGrp="1"/>
          </p:cNvSpPr>
          <p:nvPr>
            <p:ph type="sldNum" idx="12"/>
          </p:nvPr>
        </p:nvSpPr>
        <p:spPr>
          <a:xfrm>
            <a:off x="8755633" y="6522338"/>
            <a:ext cx="248920" cy="224790"/>
          </a:xfrm>
          <a:prstGeom prst="rect">
            <a:avLst/>
          </a:prstGeom>
          <a:noFill/>
          <a:ln>
            <a:noFill/>
          </a:ln>
        </p:spPr>
        <p:txBody>
          <a:bodyPr spcFirstLastPara="1" wrap="square" lIns="0" tIns="0" rIns="0" bIns="0" anchor="t" anchorCtr="0">
            <a:spAutoFit/>
          </a:bodyPr>
          <a:lstStyle>
            <a:lvl1pPr marL="25400" marR="0" lvl="0"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1pPr>
            <a:lvl2pPr marL="25400" marR="0" lvl="1"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2pPr>
            <a:lvl3pPr marL="25400" marR="0" lvl="2"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3pPr>
            <a:lvl4pPr marL="25400" marR="0" lvl="3"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4pPr>
            <a:lvl5pPr marL="25400" marR="0" lvl="4"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5pPr>
            <a:lvl6pPr marL="25400" marR="0" lvl="5"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6pPr>
            <a:lvl7pPr marL="25400" marR="0" lvl="6"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7pPr>
            <a:lvl8pPr marL="25400" marR="0" lvl="7"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8pPr>
            <a:lvl9pPr marL="25400" marR="0" lvl="8"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9pPr>
          </a:lstStyle>
          <a:p>
            <a:pPr marL="2540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8"/>
        <p:cNvGrpSpPr/>
        <p:nvPr/>
      </p:nvGrpSpPr>
      <p:grpSpPr>
        <a:xfrm>
          <a:off x="0" y="0"/>
          <a:ext cx="0" cy="0"/>
          <a:chOff x="0" y="0"/>
          <a:chExt cx="0" cy="0"/>
        </a:xfrm>
      </p:grpSpPr>
      <p:sp>
        <p:nvSpPr>
          <p:cNvPr id="29" name="Google Shape;29;p41"/>
          <p:cNvSpPr txBox="1">
            <a:spLocks noGrp="1"/>
          </p:cNvSpPr>
          <p:nvPr>
            <p:ph type="ctrTitle"/>
          </p:nvPr>
        </p:nvSpPr>
        <p:spPr>
          <a:xfrm>
            <a:off x="685800" y="2125980"/>
            <a:ext cx="7772400" cy="144018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1"/>
          <p:cNvSpPr txBox="1">
            <a:spLocks noGrp="1"/>
          </p:cNvSpPr>
          <p:nvPr>
            <p:ph type="subTitle" idx="1"/>
          </p:nvPr>
        </p:nvSpPr>
        <p:spPr>
          <a:xfrm>
            <a:off x="1371600" y="3840480"/>
            <a:ext cx="6400800" cy="17145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1"/>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1"/>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1"/>
          <p:cNvSpPr txBox="1">
            <a:spLocks noGrp="1"/>
          </p:cNvSpPr>
          <p:nvPr>
            <p:ph type="sldNum" idx="12"/>
          </p:nvPr>
        </p:nvSpPr>
        <p:spPr>
          <a:xfrm>
            <a:off x="8755633" y="6522338"/>
            <a:ext cx="248920" cy="224790"/>
          </a:xfrm>
          <a:prstGeom prst="rect">
            <a:avLst/>
          </a:prstGeom>
          <a:noFill/>
          <a:ln>
            <a:noFill/>
          </a:ln>
        </p:spPr>
        <p:txBody>
          <a:bodyPr spcFirstLastPara="1" wrap="square" lIns="0" tIns="0" rIns="0" bIns="0" anchor="t" anchorCtr="0">
            <a:spAutoFit/>
          </a:bodyPr>
          <a:lstStyle>
            <a:lvl1pPr marL="25400" marR="0" lvl="0"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1pPr>
            <a:lvl2pPr marL="25400" marR="0" lvl="1"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2pPr>
            <a:lvl3pPr marL="25400" marR="0" lvl="2"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3pPr>
            <a:lvl4pPr marL="25400" marR="0" lvl="3"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4pPr>
            <a:lvl5pPr marL="25400" marR="0" lvl="4"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5pPr>
            <a:lvl6pPr marL="25400" marR="0" lvl="5"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6pPr>
            <a:lvl7pPr marL="25400" marR="0" lvl="6"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7pPr>
            <a:lvl8pPr marL="25400" marR="0" lvl="7"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8pPr>
            <a:lvl9pPr marL="25400" marR="0" lvl="8"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9pPr>
          </a:lstStyle>
          <a:p>
            <a:pPr marL="2540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34"/>
        <p:cNvGrpSpPr/>
        <p:nvPr/>
      </p:nvGrpSpPr>
      <p:grpSpPr>
        <a:xfrm>
          <a:off x="0" y="0"/>
          <a:ext cx="0" cy="0"/>
          <a:chOff x="0" y="0"/>
          <a:chExt cx="0" cy="0"/>
        </a:xfrm>
      </p:grpSpPr>
      <p:sp>
        <p:nvSpPr>
          <p:cNvPr id="35" name="Google Shape;35;p42"/>
          <p:cNvSpPr/>
          <p:nvPr/>
        </p:nvSpPr>
        <p:spPr>
          <a:xfrm>
            <a:off x="106328" y="6096000"/>
            <a:ext cx="9037671" cy="761996"/>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 name="Google Shape;36;p42"/>
          <p:cNvSpPr/>
          <p:nvPr/>
        </p:nvSpPr>
        <p:spPr>
          <a:xfrm>
            <a:off x="304800" y="228600"/>
            <a:ext cx="8534400" cy="381000"/>
          </a:xfrm>
          <a:custGeom>
            <a:avLst/>
            <a:gdLst/>
            <a:ahLst/>
            <a:cxnLst/>
            <a:rect l="l" t="t" r="r" b="b"/>
            <a:pathLst>
              <a:path w="8534400" h="381000" extrusionOk="0">
                <a:moveTo>
                  <a:pt x="0" y="381000"/>
                </a:moveTo>
                <a:lnTo>
                  <a:pt x="8534400" y="381000"/>
                </a:lnTo>
                <a:lnTo>
                  <a:pt x="8534400" y="0"/>
                </a:lnTo>
                <a:lnTo>
                  <a:pt x="0" y="0"/>
                </a:lnTo>
                <a:lnTo>
                  <a:pt x="0" y="381000"/>
                </a:lnTo>
                <a:close/>
              </a:path>
            </a:pathLst>
          </a:custGeom>
          <a:solidFill>
            <a:srgbClr val="71C267"/>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 name="Google Shape;37;p42"/>
          <p:cNvSpPr txBox="1">
            <a:spLocks noGrp="1"/>
          </p:cNvSpPr>
          <p:nvPr>
            <p:ph type="title"/>
          </p:nvPr>
        </p:nvSpPr>
        <p:spPr>
          <a:xfrm>
            <a:off x="2938399" y="654507"/>
            <a:ext cx="3267201" cy="56006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500" b="1" i="0">
                <a:solidFill>
                  <a:srgbClr val="006FC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2"/>
          <p:cNvSpPr txBox="1">
            <a:spLocks noGrp="1"/>
          </p:cNvSpPr>
          <p:nvPr>
            <p:ph type="body" idx="1"/>
          </p:nvPr>
        </p:nvSpPr>
        <p:spPr>
          <a:xfrm>
            <a:off x="802640" y="1811858"/>
            <a:ext cx="3442970" cy="4368800"/>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24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2"/>
          </p:nvPr>
        </p:nvSpPr>
        <p:spPr>
          <a:xfrm>
            <a:off x="5067046" y="1816430"/>
            <a:ext cx="3154679" cy="412622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2400" b="0" i="0">
                <a:solidFill>
                  <a:schemeClr val="dk1"/>
                </a:solidFill>
                <a:latin typeface="Calibri"/>
                <a:ea typeface="Calibri"/>
                <a:cs typeface="Calibri"/>
                <a:sym typeface="Calibri"/>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0" name="Google Shape;40;p42"/>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2"/>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sldNum" idx="12"/>
          </p:nvPr>
        </p:nvSpPr>
        <p:spPr>
          <a:xfrm>
            <a:off x="8755633" y="6522338"/>
            <a:ext cx="248920" cy="224790"/>
          </a:xfrm>
          <a:prstGeom prst="rect">
            <a:avLst/>
          </a:prstGeom>
          <a:noFill/>
          <a:ln>
            <a:noFill/>
          </a:ln>
        </p:spPr>
        <p:txBody>
          <a:bodyPr spcFirstLastPara="1" wrap="square" lIns="0" tIns="0" rIns="0" bIns="0" anchor="t" anchorCtr="0">
            <a:spAutoFit/>
          </a:bodyPr>
          <a:lstStyle>
            <a:lvl1pPr marL="25400" marR="0" lvl="0"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1pPr>
            <a:lvl2pPr marL="25400" marR="0" lvl="1"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2pPr>
            <a:lvl3pPr marL="25400" marR="0" lvl="2"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3pPr>
            <a:lvl4pPr marL="25400" marR="0" lvl="3"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4pPr>
            <a:lvl5pPr marL="25400" marR="0" lvl="4"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5pPr>
            <a:lvl6pPr marL="25400" marR="0" lvl="5"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6pPr>
            <a:lvl7pPr marL="25400" marR="0" lvl="6"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7pPr>
            <a:lvl8pPr marL="25400" marR="0" lvl="7"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8pPr>
            <a:lvl9pPr marL="25400" marR="0" lvl="8"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9pPr>
          </a:lstStyle>
          <a:p>
            <a:pPr marL="2540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3"/>
        <p:cNvGrpSpPr/>
        <p:nvPr/>
      </p:nvGrpSpPr>
      <p:grpSpPr>
        <a:xfrm>
          <a:off x="0" y="0"/>
          <a:ext cx="0" cy="0"/>
          <a:chOff x="0" y="0"/>
          <a:chExt cx="0" cy="0"/>
        </a:xfrm>
      </p:grpSpPr>
      <p:sp>
        <p:nvSpPr>
          <p:cNvPr id="44" name="Google Shape;44;p43"/>
          <p:cNvSpPr txBox="1">
            <a:spLocks noGrp="1"/>
          </p:cNvSpPr>
          <p:nvPr>
            <p:ph type="title"/>
          </p:nvPr>
        </p:nvSpPr>
        <p:spPr>
          <a:xfrm>
            <a:off x="2938399" y="654507"/>
            <a:ext cx="3267201" cy="56006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sz="3500" b="1" i="0">
                <a:solidFill>
                  <a:srgbClr val="006FC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3"/>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3"/>
          <p:cNvSpPr txBox="1">
            <a:spLocks noGrp="1"/>
          </p:cNvSpPr>
          <p:nvPr>
            <p:ph type="sldNum" idx="12"/>
          </p:nvPr>
        </p:nvSpPr>
        <p:spPr>
          <a:xfrm>
            <a:off x="8755633" y="6522338"/>
            <a:ext cx="248920" cy="224790"/>
          </a:xfrm>
          <a:prstGeom prst="rect">
            <a:avLst/>
          </a:prstGeom>
          <a:noFill/>
          <a:ln>
            <a:noFill/>
          </a:ln>
        </p:spPr>
        <p:txBody>
          <a:bodyPr spcFirstLastPara="1" wrap="square" lIns="0" tIns="0" rIns="0" bIns="0" anchor="t" anchorCtr="0">
            <a:spAutoFit/>
          </a:bodyPr>
          <a:lstStyle>
            <a:lvl1pPr marL="25400" marR="0" lvl="0"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1pPr>
            <a:lvl2pPr marL="25400" marR="0" lvl="1"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2pPr>
            <a:lvl3pPr marL="25400" marR="0" lvl="2"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3pPr>
            <a:lvl4pPr marL="25400" marR="0" lvl="3"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4pPr>
            <a:lvl5pPr marL="25400" marR="0" lvl="4"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5pPr>
            <a:lvl6pPr marL="25400" marR="0" lvl="5"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6pPr>
            <a:lvl7pPr marL="25400" marR="0" lvl="6"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7pPr>
            <a:lvl8pPr marL="25400" marR="0" lvl="7"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8pPr>
            <a:lvl9pPr marL="25400" marR="0" lvl="8" indent="0" algn="l">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9pPr>
          </a:lstStyle>
          <a:p>
            <a:pPr marL="2540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p:nvPr/>
        </p:nvSpPr>
        <p:spPr>
          <a:xfrm>
            <a:off x="106328" y="6096000"/>
            <a:ext cx="9037671" cy="761996"/>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 name="Google Shape;11;p38"/>
          <p:cNvSpPr txBox="1">
            <a:spLocks noGrp="1"/>
          </p:cNvSpPr>
          <p:nvPr>
            <p:ph type="title"/>
          </p:nvPr>
        </p:nvSpPr>
        <p:spPr>
          <a:xfrm>
            <a:off x="2938399" y="654507"/>
            <a:ext cx="3267201" cy="56006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3500" b="1" i="0" u="none" strike="noStrike" cap="none">
                <a:solidFill>
                  <a:srgbClr val="006FC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8"/>
          <p:cNvSpPr txBox="1">
            <a:spLocks noGrp="1"/>
          </p:cNvSpPr>
          <p:nvPr>
            <p:ph type="body" idx="1"/>
          </p:nvPr>
        </p:nvSpPr>
        <p:spPr>
          <a:xfrm>
            <a:off x="435381" y="1654302"/>
            <a:ext cx="8273237" cy="393890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13" name="Google Shape;13;p38"/>
          <p:cNvSpPr txBox="1">
            <a:spLocks noGrp="1"/>
          </p:cNvSpPr>
          <p:nvPr>
            <p:ph type="ftr" idx="11"/>
          </p:nvPr>
        </p:nvSpPr>
        <p:spPr>
          <a:xfrm>
            <a:off x="3108960" y="6377940"/>
            <a:ext cx="2926080" cy="3429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8"/>
          <p:cNvSpPr txBox="1">
            <a:spLocks noGrp="1"/>
          </p:cNvSpPr>
          <p:nvPr>
            <p:ph type="dt" idx="10"/>
          </p:nvPr>
        </p:nvSpPr>
        <p:spPr>
          <a:xfrm>
            <a:off x="457200" y="6377940"/>
            <a:ext cx="2103120" cy="3429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8"/>
          <p:cNvSpPr txBox="1">
            <a:spLocks noGrp="1"/>
          </p:cNvSpPr>
          <p:nvPr>
            <p:ph type="sldNum" idx="12"/>
          </p:nvPr>
        </p:nvSpPr>
        <p:spPr>
          <a:xfrm>
            <a:off x="8755633" y="6522338"/>
            <a:ext cx="248920" cy="224790"/>
          </a:xfrm>
          <a:prstGeom prst="rect">
            <a:avLst/>
          </a:prstGeom>
          <a:noFill/>
          <a:ln>
            <a:noFill/>
          </a:ln>
        </p:spPr>
        <p:txBody>
          <a:bodyPr spcFirstLastPara="1" wrap="square" lIns="0" tIns="0" rIns="0" bIns="0" anchor="t" anchorCtr="0">
            <a:spAutoFit/>
          </a:bodyPr>
          <a:lstStyle>
            <a:lvl1pPr marL="25400" marR="0" lvl="0" indent="0" algn="l" rtl="0">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1pPr>
            <a:lvl2pPr marL="25400" marR="0" lvl="1" indent="0" algn="l" rtl="0">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2pPr>
            <a:lvl3pPr marL="25400" marR="0" lvl="2" indent="0" algn="l" rtl="0">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3pPr>
            <a:lvl4pPr marL="25400" marR="0" lvl="3" indent="0" algn="l" rtl="0">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4pPr>
            <a:lvl5pPr marL="25400" marR="0" lvl="4" indent="0" algn="l" rtl="0">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5pPr>
            <a:lvl6pPr marL="25400" marR="0" lvl="5" indent="0" algn="l" rtl="0">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6pPr>
            <a:lvl7pPr marL="25400" marR="0" lvl="6" indent="0" algn="l" rtl="0">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7pPr>
            <a:lvl8pPr marL="25400" marR="0" lvl="7" indent="0" algn="l" rtl="0">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8pPr>
            <a:lvl9pPr marL="25400" marR="0" lvl="8" indent="0" algn="l" rtl="0">
              <a:lnSpc>
                <a:spcPct val="117857"/>
              </a:lnSpc>
              <a:spcBef>
                <a:spcPts val="0"/>
              </a:spcBef>
              <a:spcAft>
                <a:spcPts val="0"/>
              </a:spcAft>
              <a:buClr>
                <a:srgbClr val="000000"/>
              </a:buClr>
              <a:buSzPts val="1400"/>
              <a:buFont typeface="Arial"/>
              <a:buNone/>
              <a:defRPr sz="1400" b="0" i="0" u="none" strike="noStrike" cap="none">
                <a:solidFill>
                  <a:srgbClr val="92A199"/>
                </a:solidFill>
                <a:latin typeface="Arial"/>
                <a:ea typeface="Arial"/>
                <a:cs typeface="Arial"/>
                <a:sym typeface="Arial"/>
              </a:defRPr>
            </a:lvl9pPr>
          </a:lstStyle>
          <a:p>
            <a:pPr marL="25400" lvl="0" indent="0" algn="l"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du.gov.on.ca/extra/eng/ppm/164.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ontario.ca/laws/regulation/98018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toronto.ca/wp-content/uploads/2020/08/94e5-Survey-poster-Schools.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drive.google.com/file/d/19t_8A9MoL4fA2m90nixoyg2f9YxjIdTA/view?usp=sharin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torontoschoolbus.org/covid-19/"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www.tdsb.on.ca/About-Us/Detail/docId/2210" TargetMode="External"/><Relationship Id="rId3" Type="http://schemas.openxmlformats.org/officeDocument/2006/relationships/hyperlink" Target="https://www.tdsb.on.ca/About-Us/Policies-Procedures-Forms/Detail/docId/1395" TargetMode="External"/><Relationship Id="rId7" Type="http://schemas.openxmlformats.org/officeDocument/2006/relationships/hyperlink" Target="http://www.edu.gov.on.ca/extra/eng/ppm/140.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tdsb.on.ca/About-Us/Policies-Procedures-Forms/Detail/docId/264" TargetMode="External"/><Relationship Id="rId5" Type="http://schemas.openxmlformats.org/officeDocument/2006/relationships/hyperlink" Target="https://www.tdsb.on.ca/About-Us/Policies-Procedures-Forms/Detail/docId/268" TargetMode="External"/><Relationship Id="rId4" Type="http://schemas.openxmlformats.org/officeDocument/2006/relationships/hyperlink" Target="https://www.tdsb.on.ca/About-Us/Policies-Procedures-Forms/Detail/docId/1708" TargetMode="External"/><Relationship Id="rId9" Type="http://schemas.openxmlformats.org/officeDocument/2006/relationships/hyperlink" Target="http://www.edu.gov.on.ca/extra/eng/ppm/81.html"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
          <p:cNvSpPr/>
          <p:nvPr/>
        </p:nvSpPr>
        <p:spPr>
          <a:xfrm>
            <a:off x="0" y="5638800"/>
            <a:ext cx="9144000" cy="76200"/>
          </a:xfrm>
          <a:custGeom>
            <a:avLst/>
            <a:gdLst/>
            <a:ahLst/>
            <a:cxnLst/>
            <a:rect l="l" t="t" r="r" b="b"/>
            <a:pathLst>
              <a:path w="9144000" h="76200" extrusionOk="0">
                <a:moveTo>
                  <a:pt x="0" y="76199"/>
                </a:moveTo>
                <a:lnTo>
                  <a:pt x="9144000" y="76199"/>
                </a:lnTo>
                <a:lnTo>
                  <a:pt x="9144000" y="0"/>
                </a:lnTo>
                <a:lnTo>
                  <a:pt x="0" y="0"/>
                </a:lnTo>
                <a:lnTo>
                  <a:pt x="0" y="76199"/>
                </a:lnTo>
                <a:close/>
              </a:path>
            </a:pathLst>
          </a:custGeom>
          <a:solidFill>
            <a:srgbClr val="3A5FA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1"/>
          <p:cNvSpPr/>
          <p:nvPr/>
        </p:nvSpPr>
        <p:spPr>
          <a:xfrm>
            <a:off x="0" y="5715000"/>
            <a:ext cx="9144000" cy="11430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1"/>
          <p:cNvSpPr/>
          <p:nvPr/>
        </p:nvSpPr>
        <p:spPr>
          <a:xfrm>
            <a:off x="4020565" y="5714998"/>
            <a:ext cx="1084834" cy="10668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1"/>
          <p:cNvSpPr txBox="1"/>
          <p:nvPr/>
        </p:nvSpPr>
        <p:spPr>
          <a:xfrm>
            <a:off x="1006475" y="88900"/>
            <a:ext cx="8153400" cy="3584956"/>
          </a:xfrm>
          <a:prstGeom prst="rect">
            <a:avLst/>
          </a:prstGeom>
          <a:noFill/>
          <a:ln>
            <a:noFill/>
          </a:ln>
        </p:spPr>
        <p:txBody>
          <a:bodyPr spcFirstLastPara="1" wrap="square" lIns="0" tIns="12050" rIns="0" bIns="0" anchor="t" anchorCtr="0">
            <a:spAutoFit/>
          </a:bodyPr>
          <a:lstStyle/>
          <a:p>
            <a:pPr marL="254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Arial"/>
              <a:ea typeface="Arial"/>
              <a:cs typeface="Arial"/>
              <a:sym typeface="Arial"/>
            </a:endParaRPr>
          </a:p>
          <a:p>
            <a:pPr marL="2540" marR="0" lvl="0" indent="0" algn="ctr" rtl="0">
              <a:lnSpc>
                <a:spcPct val="100000"/>
              </a:lnSpc>
              <a:spcBef>
                <a:spcPts val="95"/>
              </a:spcBef>
              <a:spcAft>
                <a:spcPts val="0"/>
              </a:spcAft>
              <a:buClr>
                <a:srgbClr val="000000"/>
              </a:buClr>
              <a:buSzPts val="2800"/>
              <a:buFont typeface="Arial"/>
              <a:buNone/>
            </a:pPr>
            <a:endParaRPr sz="2800" b="1" i="0" u="none" strike="noStrike" cap="none">
              <a:solidFill>
                <a:schemeClr val="dk1"/>
              </a:solidFill>
              <a:latin typeface="Arial"/>
              <a:ea typeface="Arial"/>
              <a:cs typeface="Arial"/>
              <a:sym typeface="Arial"/>
            </a:endParaRPr>
          </a:p>
          <a:p>
            <a:pPr marL="2540" marR="0" lvl="0" indent="0" algn="ctr" rtl="0">
              <a:lnSpc>
                <a:spcPct val="100000"/>
              </a:lnSpc>
              <a:spcBef>
                <a:spcPts val="95"/>
              </a:spcBef>
              <a:spcAft>
                <a:spcPts val="0"/>
              </a:spcAft>
              <a:buClr>
                <a:srgbClr val="000000"/>
              </a:buClr>
              <a:buSzPts val="4800"/>
              <a:buFont typeface="Arial"/>
              <a:buNone/>
            </a:pPr>
            <a:endParaRPr sz="4800" b="1" i="0" u="none" strike="noStrike" cap="none">
              <a:solidFill>
                <a:schemeClr val="dk1"/>
              </a:solidFill>
              <a:latin typeface="Arial"/>
              <a:ea typeface="Arial"/>
              <a:cs typeface="Arial"/>
              <a:sym typeface="Arial"/>
            </a:endParaRPr>
          </a:p>
          <a:p>
            <a:pPr marL="2540" marR="0" lvl="0" indent="0" algn="ctr" rtl="0">
              <a:lnSpc>
                <a:spcPct val="100000"/>
              </a:lnSpc>
              <a:spcBef>
                <a:spcPts val="95"/>
              </a:spcBef>
              <a:spcAft>
                <a:spcPts val="0"/>
              </a:spcAft>
              <a:buClr>
                <a:srgbClr val="000000"/>
              </a:buClr>
              <a:buSzPts val="4800"/>
              <a:buFont typeface="Arial"/>
              <a:buNone/>
            </a:pPr>
            <a:r>
              <a:rPr lang="en-CA" sz="4800" b="1" i="0" u="none" strike="noStrike" cap="none">
                <a:solidFill>
                  <a:schemeClr val="dk1"/>
                </a:solidFill>
                <a:latin typeface="Arial"/>
                <a:ea typeface="Arial"/>
                <a:cs typeface="Arial"/>
                <a:sym typeface="Arial"/>
              </a:rPr>
              <a:t>Return to School</a:t>
            </a:r>
            <a:endParaRPr sz="1400" b="0" i="0" u="none" strike="noStrike" cap="none">
              <a:solidFill>
                <a:srgbClr val="000000"/>
              </a:solidFill>
              <a:latin typeface="Arial"/>
              <a:ea typeface="Arial"/>
              <a:cs typeface="Arial"/>
              <a:sym typeface="Arial"/>
            </a:endParaRPr>
          </a:p>
          <a:p>
            <a:pPr marL="2540" marR="0" lvl="0" indent="0" algn="ctr" rtl="0">
              <a:lnSpc>
                <a:spcPct val="100000"/>
              </a:lnSpc>
              <a:spcBef>
                <a:spcPts val="95"/>
              </a:spcBef>
              <a:spcAft>
                <a:spcPts val="0"/>
              </a:spcAft>
              <a:buClr>
                <a:srgbClr val="000000"/>
              </a:buClr>
              <a:buSzPts val="2800"/>
              <a:buFont typeface="Arial"/>
              <a:buNone/>
            </a:pPr>
            <a:endParaRPr sz="28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CA" sz="2000" b="0" i="1" u="none" strike="noStrike" cap="none">
                <a:solidFill>
                  <a:schemeClr val="dk1"/>
                </a:solidFill>
                <a:latin typeface="Calibri"/>
                <a:ea typeface="Calibri"/>
                <a:cs typeface="Calibri"/>
                <a:sym typeface="Calibri"/>
              </a:rPr>
              <a:t>A Focus on Students with Special Education Needs</a:t>
            </a:r>
            <a:endParaRPr sz="2000" b="1" i="0" u="none" strike="noStrike" cap="none">
              <a:solidFill>
                <a:schemeClr val="dk1"/>
              </a:solidFill>
              <a:latin typeface="Arial"/>
              <a:ea typeface="Arial"/>
              <a:cs typeface="Arial"/>
              <a:sym typeface="Arial"/>
            </a:endParaRPr>
          </a:p>
          <a:p>
            <a:pPr marL="2540" marR="0" lvl="0" indent="0" algn="l" rtl="0">
              <a:lnSpc>
                <a:spcPct val="100000"/>
              </a:lnSpc>
              <a:spcBef>
                <a:spcPts val="95"/>
              </a:spcBef>
              <a:spcAft>
                <a:spcPts val="0"/>
              </a:spcAft>
              <a:buClr>
                <a:srgbClr val="000000"/>
              </a:buClr>
              <a:buSzPts val="2800"/>
              <a:buFont typeface="Arial"/>
              <a:buNone/>
            </a:pPr>
            <a:endParaRPr sz="2800" b="1" i="0" u="none" strike="noStrike" cap="none">
              <a:solidFill>
                <a:schemeClr val="dk1"/>
              </a:solidFill>
              <a:latin typeface="Arial"/>
              <a:ea typeface="Arial"/>
              <a:cs typeface="Arial"/>
              <a:sym typeface="Arial"/>
            </a:endParaRPr>
          </a:p>
        </p:txBody>
      </p:sp>
      <p:sp>
        <p:nvSpPr>
          <p:cNvPr id="56" name="Google Shape;56;p1"/>
          <p:cNvSpPr txBox="1"/>
          <p:nvPr/>
        </p:nvSpPr>
        <p:spPr>
          <a:xfrm>
            <a:off x="4800600" y="4800600"/>
            <a:ext cx="4191000" cy="6463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CA" sz="1800" b="1" i="0" u="none" strike="noStrike" cap="none">
                <a:solidFill>
                  <a:schemeClr val="dk1"/>
                </a:solidFill>
                <a:latin typeface="Calibri"/>
                <a:ea typeface="Calibri"/>
                <a:cs typeface="Calibri"/>
                <a:sym typeface="Calibri"/>
              </a:rPr>
              <a:t>SEAC</a:t>
            </a:r>
            <a:endParaRPr sz="1400" b="1"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800"/>
              <a:buFont typeface="Arial"/>
              <a:buNone/>
            </a:pPr>
            <a:r>
              <a:rPr lang="en-CA" sz="1800" b="1" i="0" u="none" strike="noStrike" cap="none">
                <a:solidFill>
                  <a:schemeClr val="dk1"/>
                </a:solidFill>
                <a:latin typeface="Calibri"/>
                <a:ea typeface="Calibri"/>
                <a:cs typeface="Calibri"/>
                <a:sym typeface="Calibri"/>
              </a:rPr>
              <a:t>August 17, 2020</a:t>
            </a:r>
            <a:endParaRPr sz="1800" b="1" i="0" u="none" strike="noStrike" cap="non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0"/>
          <p:cNvSpPr txBox="1">
            <a:spLocks noGrp="1"/>
          </p:cNvSpPr>
          <p:nvPr>
            <p:ph type="title"/>
          </p:nvPr>
        </p:nvSpPr>
        <p:spPr>
          <a:xfrm>
            <a:off x="304801" y="549982"/>
            <a:ext cx="8534400" cy="5385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CA"/>
              <a:t>Secondary ISP Classes</a:t>
            </a:r>
            <a:endParaRPr/>
          </a:p>
        </p:txBody>
      </p:sp>
      <p:sp>
        <p:nvSpPr>
          <p:cNvPr id="120" name="Google Shape;120;p10"/>
          <p:cNvSpPr txBox="1">
            <a:spLocks noGrp="1"/>
          </p:cNvSpPr>
          <p:nvPr>
            <p:ph type="body" idx="1"/>
          </p:nvPr>
        </p:nvSpPr>
        <p:spPr>
          <a:xfrm>
            <a:off x="381000" y="1088475"/>
            <a:ext cx="8273100" cy="5714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CA" sz="2000" b="1"/>
              <a:t>Secondary ISP classes are capped at 6-16 students (excluding Gifted) depending on the ISP program</a:t>
            </a:r>
            <a:endParaRPr sz="2600"/>
          </a:p>
          <a:p>
            <a:pPr marL="0" lvl="0" indent="0" algn="l" rtl="0">
              <a:lnSpc>
                <a:spcPct val="100000"/>
              </a:lnSpc>
              <a:spcBef>
                <a:spcPts val="0"/>
              </a:spcBef>
              <a:spcAft>
                <a:spcPts val="0"/>
              </a:spcAft>
              <a:buSzPts val="1400"/>
              <a:buNone/>
            </a:pPr>
            <a:endParaRPr sz="2000"/>
          </a:p>
          <a:p>
            <a:pPr marL="285750" lvl="0" indent="-285750" algn="l" rtl="0">
              <a:lnSpc>
                <a:spcPct val="100000"/>
              </a:lnSpc>
              <a:spcBef>
                <a:spcPts val="0"/>
              </a:spcBef>
              <a:spcAft>
                <a:spcPts val="0"/>
              </a:spcAft>
              <a:buClr>
                <a:schemeClr val="dk1"/>
              </a:buClr>
              <a:buSzPts val="2000"/>
              <a:buFont typeface="Arial"/>
              <a:buChar char="•"/>
            </a:pPr>
            <a:r>
              <a:rPr lang="en-CA" sz="2000"/>
              <a:t>Secondary students in DD ISP programs (capped at 10 students) can attend daily as they are grouped as a cohort and can take all their special education classes together; they will follow the semestered track model</a:t>
            </a:r>
            <a:endParaRPr sz="2600"/>
          </a:p>
          <a:p>
            <a:pPr marL="0" lvl="0" indent="0" algn="l" rtl="0">
              <a:lnSpc>
                <a:spcPct val="100000"/>
              </a:lnSpc>
              <a:spcBef>
                <a:spcPts val="0"/>
              </a:spcBef>
              <a:spcAft>
                <a:spcPts val="0"/>
              </a:spcAft>
              <a:buSzPts val="1400"/>
              <a:buNone/>
            </a:pPr>
            <a:br>
              <a:rPr lang="en-CA" sz="2000"/>
            </a:br>
            <a:r>
              <a:rPr lang="en-CA" sz="2000" b="1"/>
              <a:t>ISP classes  with Integration (including Gifted) </a:t>
            </a:r>
            <a:endParaRPr sz="2000"/>
          </a:p>
          <a:p>
            <a:pPr marL="285750" lvl="0" indent="-285750" algn="l" rtl="0">
              <a:lnSpc>
                <a:spcPct val="100000"/>
              </a:lnSpc>
              <a:spcBef>
                <a:spcPts val="0"/>
              </a:spcBef>
              <a:spcAft>
                <a:spcPts val="0"/>
              </a:spcAft>
              <a:buClr>
                <a:schemeClr val="dk1"/>
              </a:buClr>
              <a:buSzPts val="2000"/>
              <a:buFont typeface="Arial"/>
              <a:buChar char="•"/>
            </a:pPr>
            <a:r>
              <a:rPr lang="en-CA" sz="2000"/>
              <a:t>Students in secondary ISP (including gifted) who are typically timetabled into special education classes and regular school courses, will come to school as their peers following the secondary school model in order to ensure integration </a:t>
            </a:r>
            <a:endParaRPr sz="2600"/>
          </a:p>
          <a:p>
            <a:pPr marL="285750" lvl="0" indent="-285750" algn="l" rtl="0">
              <a:lnSpc>
                <a:spcPct val="100000"/>
              </a:lnSpc>
              <a:spcBef>
                <a:spcPts val="0"/>
              </a:spcBef>
              <a:spcAft>
                <a:spcPts val="0"/>
              </a:spcAft>
              <a:buClr>
                <a:schemeClr val="dk1"/>
              </a:buClr>
              <a:buSzPts val="2000"/>
              <a:buFont typeface="Arial"/>
              <a:buChar char="•"/>
            </a:pPr>
            <a:r>
              <a:rPr lang="en-CA" sz="2000"/>
              <a:t>Secondary students in an ISP (capped at 6-16 students) program can attend as one cohort taking special education courses; typically these ISPs would include MID, LD, ASD, DHH and PD and would be cohorted with their peers for non-special education courses (typically the square footage of secondary classes are larger and  physical distancing can be accommodated)</a:t>
            </a:r>
            <a:endParaRPr sz="2000"/>
          </a:p>
          <a:p>
            <a:pPr marL="285750" lvl="0" indent="-171450" algn="l" rtl="0">
              <a:lnSpc>
                <a:spcPct val="100000"/>
              </a:lnSpc>
              <a:spcBef>
                <a:spcPts val="0"/>
              </a:spcBef>
              <a:spcAft>
                <a:spcPts val="0"/>
              </a:spcAft>
              <a:buClr>
                <a:schemeClr val="dk1"/>
              </a:buClr>
              <a:buSzPts val="1800"/>
              <a:buFont typeface="Arial"/>
              <a:buNone/>
            </a:pPr>
            <a:endParaRPr sz="1800"/>
          </a:p>
          <a:p>
            <a:pPr marL="0" lvl="0" indent="0" algn="l" rtl="0">
              <a:lnSpc>
                <a:spcPct val="100000"/>
              </a:lnSpc>
              <a:spcBef>
                <a:spcPts val="0"/>
              </a:spcBef>
              <a:spcAft>
                <a:spcPts val="0"/>
              </a:spcAft>
              <a:buSzPts val="1400"/>
              <a:buNone/>
            </a:pPr>
            <a:r>
              <a:rPr lang="en-CA" b="1"/>
              <a:t> </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1"/>
          <p:cNvSpPr txBox="1">
            <a:spLocks noGrp="1"/>
          </p:cNvSpPr>
          <p:nvPr>
            <p:ph type="title"/>
          </p:nvPr>
        </p:nvSpPr>
        <p:spPr>
          <a:xfrm>
            <a:off x="304801" y="654507"/>
            <a:ext cx="8534400" cy="538609"/>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CA"/>
              <a:t>Secondary ISP Classes</a:t>
            </a:r>
            <a:endParaRPr/>
          </a:p>
        </p:txBody>
      </p:sp>
      <p:sp>
        <p:nvSpPr>
          <p:cNvPr id="127" name="Google Shape;127;p11"/>
          <p:cNvSpPr txBox="1">
            <a:spLocks noGrp="1"/>
          </p:cNvSpPr>
          <p:nvPr>
            <p:ph type="body" idx="1"/>
          </p:nvPr>
        </p:nvSpPr>
        <p:spPr>
          <a:xfrm>
            <a:off x="381000" y="1295400"/>
            <a:ext cx="8273237" cy="5601533"/>
          </a:xfrm>
          <a:prstGeom prst="rect">
            <a:avLst/>
          </a:prstGeom>
          <a:noFill/>
          <a:ln>
            <a:noFill/>
          </a:ln>
        </p:spPr>
        <p:txBody>
          <a:bodyPr spcFirstLastPara="1" wrap="square" lIns="0" tIns="0" rIns="0" bIns="0" anchor="t" anchorCtr="0">
            <a:spAutoFit/>
          </a:bodyPr>
          <a:lstStyle/>
          <a:p>
            <a:pPr marL="457200" lvl="0" indent="-355600" algn="l" rtl="0">
              <a:lnSpc>
                <a:spcPct val="100000"/>
              </a:lnSpc>
              <a:spcBef>
                <a:spcPts val="0"/>
              </a:spcBef>
              <a:spcAft>
                <a:spcPts val="0"/>
              </a:spcAft>
              <a:buSzPts val="2000"/>
              <a:buChar char="●"/>
            </a:pPr>
            <a:r>
              <a:rPr lang="en-CA" sz="2000"/>
              <a:t>Gifted ISP classes are capped at 30 students and will be divided into 2 cohorts for special education and non-special education classes</a:t>
            </a:r>
            <a:endParaRPr/>
          </a:p>
          <a:p>
            <a:pPr marL="457200" lvl="0" indent="0" algn="l" rtl="0">
              <a:lnSpc>
                <a:spcPct val="100000"/>
              </a:lnSpc>
              <a:spcBef>
                <a:spcPts val="0"/>
              </a:spcBef>
              <a:spcAft>
                <a:spcPts val="0"/>
              </a:spcAft>
              <a:buSzPts val="1400"/>
              <a:buNone/>
            </a:pPr>
            <a:endParaRPr sz="2000"/>
          </a:p>
          <a:p>
            <a:pPr marL="457200" lvl="0" indent="-355600" algn="l" rtl="0">
              <a:lnSpc>
                <a:spcPct val="100000"/>
              </a:lnSpc>
              <a:spcBef>
                <a:spcPts val="0"/>
              </a:spcBef>
              <a:spcAft>
                <a:spcPts val="0"/>
              </a:spcAft>
              <a:buSzPts val="2000"/>
              <a:buChar char="●"/>
            </a:pPr>
            <a:r>
              <a:rPr lang="en-CA" sz="2000"/>
              <a:t>Secondary schools with ISP class including DD classes will follow a dual track semester that is semester for students in DD programs and quadmester for the rest of the school</a:t>
            </a:r>
            <a:endParaRPr/>
          </a:p>
          <a:p>
            <a:pPr marL="457200" lvl="0" indent="0" algn="l" rtl="0">
              <a:lnSpc>
                <a:spcPct val="100000"/>
              </a:lnSpc>
              <a:spcBef>
                <a:spcPts val="0"/>
              </a:spcBef>
              <a:spcAft>
                <a:spcPts val="0"/>
              </a:spcAft>
              <a:buSzPts val="1400"/>
              <a:buNone/>
            </a:pPr>
            <a:endParaRPr sz="2000"/>
          </a:p>
          <a:p>
            <a:pPr marL="457200" lvl="0" indent="-355600" algn="l" rtl="0">
              <a:lnSpc>
                <a:spcPct val="100000"/>
              </a:lnSpc>
              <a:spcBef>
                <a:spcPts val="0"/>
              </a:spcBef>
              <a:spcAft>
                <a:spcPts val="0"/>
              </a:spcAft>
              <a:buSzPts val="2000"/>
              <a:buChar char="●"/>
            </a:pPr>
            <a:r>
              <a:rPr lang="en-CA" sz="2000"/>
              <a:t>For the times the students will not be in class (asynchronous learning), the teacher will set up scheduled check-ins to ensure differentiated support is afforded to this cohort of students</a:t>
            </a:r>
            <a:endParaRPr/>
          </a:p>
          <a:p>
            <a:pPr marL="457200" lvl="0" indent="0" algn="l" rtl="0">
              <a:lnSpc>
                <a:spcPct val="100000"/>
              </a:lnSpc>
              <a:spcBef>
                <a:spcPts val="0"/>
              </a:spcBef>
              <a:spcAft>
                <a:spcPts val="0"/>
              </a:spcAft>
              <a:buSzPts val="1400"/>
              <a:buNone/>
            </a:pPr>
            <a:endParaRPr sz="2000"/>
          </a:p>
          <a:p>
            <a:pPr marL="457200" lvl="0" indent="-355600" algn="l" rtl="0">
              <a:lnSpc>
                <a:spcPct val="100000"/>
              </a:lnSpc>
              <a:spcBef>
                <a:spcPts val="0"/>
              </a:spcBef>
              <a:spcAft>
                <a:spcPts val="0"/>
              </a:spcAft>
              <a:buSzPts val="2000"/>
              <a:buChar char="●"/>
            </a:pPr>
            <a:r>
              <a:rPr lang="en-CA" sz="2000"/>
              <a:t>There are a total of 6 congregated secondary school sites where students can attend daily and these sites will follow the semestered track model (Central Etobicoke High School, Drewry Secondary School, Frank Oke Secondary School, Maplewood High School, Sir William Osler High School, and York Humber High School)</a:t>
            </a:r>
            <a:br>
              <a:rPr lang="en-CA" sz="2000"/>
            </a:br>
            <a:endParaRPr sz="2000"/>
          </a:p>
          <a:p>
            <a:pPr marL="0" lvl="0" indent="0" algn="l" rtl="0">
              <a:lnSpc>
                <a:spcPct val="100000"/>
              </a:lnSpc>
              <a:spcBef>
                <a:spcPts val="0"/>
              </a:spcBef>
              <a:spcAft>
                <a:spcPts val="0"/>
              </a:spcAft>
              <a:buSzPts val="1400"/>
              <a:buNone/>
            </a:pPr>
            <a:r>
              <a:rPr lang="en-CA" b="1"/>
              <a:t> </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2"/>
          <p:cNvPicPr preferRelativeResize="0"/>
          <p:nvPr/>
        </p:nvPicPr>
        <p:blipFill>
          <a:blip r:embed="rId3">
            <a:alphaModFix/>
          </a:blip>
          <a:stretch>
            <a:fillRect/>
          </a:stretch>
        </p:blipFill>
        <p:spPr>
          <a:xfrm>
            <a:off x="216600" y="152400"/>
            <a:ext cx="8710799" cy="60626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3"/>
          <p:cNvSpPr txBox="1">
            <a:spLocks noGrp="1"/>
          </p:cNvSpPr>
          <p:nvPr>
            <p:ph type="title"/>
          </p:nvPr>
        </p:nvSpPr>
        <p:spPr>
          <a:xfrm>
            <a:off x="669125" y="594227"/>
            <a:ext cx="7695600" cy="1184400"/>
          </a:xfrm>
          <a:prstGeom prst="rect">
            <a:avLst/>
          </a:prstGeom>
          <a:noFill/>
          <a:ln>
            <a:noFill/>
          </a:ln>
        </p:spPr>
        <p:txBody>
          <a:bodyPr spcFirstLastPara="1" wrap="square" lIns="0" tIns="13325" rIns="0" bIns="0" anchor="t" anchorCtr="0">
            <a:spAutoFit/>
          </a:bodyPr>
          <a:lstStyle/>
          <a:p>
            <a:pPr marL="0" lvl="0" indent="0" algn="l" rtl="0">
              <a:lnSpc>
                <a:spcPct val="100000"/>
              </a:lnSpc>
              <a:spcBef>
                <a:spcPts val="0"/>
              </a:spcBef>
              <a:spcAft>
                <a:spcPts val="0"/>
              </a:spcAft>
              <a:buSzPts val="1400"/>
              <a:buNone/>
            </a:pPr>
            <a:r>
              <a:rPr lang="en-CA"/>
              <a:t>Educational and Community Programs and Partnership (ECPP) </a:t>
            </a:r>
            <a:r>
              <a:rPr lang="en-CA" sz="2400" b="0" i="1"/>
              <a:t>(formerly CTCC)</a:t>
            </a:r>
            <a:endParaRPr sz="2400"/>
          </a:p>
        </p:txBody>
      </p:sp>
      <p:sp>
        <p:nvSpPr>
          <p:cNvPr id="140" name="Google Shape;140;p13"/>
          <p:cNvSpPr txBox="1"/>
          <p:nvPr/>
        </p:nvSpPr>
        <p:spPr>
          <a:xfrm>
            <a:off x="499425" y="1778625"/>
            <a:ext cx="8034900" cy="4605600"/>
          </a:xfrm>
          <a:prstGeom prst="rect">
            <a:avLst/>
          </a:prstGeom>
          <a:noFill/>
          <a:ln>
            <a:noFill/>
          </a:ln>
        </p:spPr>
        <p:txBody>
          <a:bodyPr spcFirstLastPara="1" wrap="square" lIns="0" tIns="12050" rIns="0" bIns="0" anchor="t" anchorCtr="0">
            <a:spAutoFit/>
          </a:bodyPr>
          <a:lstStyle/>
          <a:p>
            <a:pPr marL="457200" marR="0" lvl="0" indent="-361950" algn="l" rtl="0">
              <a:lnSpc>
                <a:spcPct val="100000"/>
              </a:lnSpc>
              <a:spcBef>
                <a:spcPts val="0"/>
              </a:spcBef>
              <a:spcAft>
                <a:spcPts val="0"/>
              </a:spcAft>
              <a:buClr>
                <a:schemeClr val="dk1"/>
              </a:buClr>
              <a:buSzPts val="2100"/>
              <a:buFont typeface="Calibri"/>
              <a:buChar char="•"/>
            </a:pPr>
            <a:r>
              <a:rPr lang="en-CA" sz="2100" b="0" i="0" u="none" strike="noStrike" cap="none">
                <a:solidFill>
                  <a:schemeClr val="dk1"/>
                </a:solidFill>
                <a:latin typeface="Calibri"/>
                <a:ea typeface="Calibri"/>
                <a:cs typeface="Calibri"/>
                <a:sym typeface="Calibri"/>
              </a:rPr>
              <a:t>Each agency will have a return-to-school plan that will be developed in collaboration with TDSB and that will adhere to Ministry of Education guidelines as well as the guidelines of the Ministry of Children, Community and Social Services and the Ministry of Health and Long-Term Care</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Calibri"/>
              <a:ea typeface="Calibri"/>
              <a:cs typeface="Calibri"/>
              <a:sym typeface="Calibri"/>
            </a:endParaRPr>
          </a:p>
          <a:p>
            <a:pPr marL="457200" marR="0" lvl="0" indent="-361950" algn="l" rtl="0">
              <a:lnSpc>
                <a:spcPct val="100000"/>
              </a:lnSpc>
              <a:spcBef>
                <a:spcPts val="0"/>
              </a:spcBef>
              <a:spcAft>
                <a:spcPts val="0"/>
              </a:spcAft>
              <a:buClr>
                <a:schemeClr val="dk1"/>
              </a:buClr>
              <a:buSzPts val="2100"/>
              <a:buFont typeface="Calibri"/>
              <a:buChar char="•"/>
            </a:pPr>
            <a:r>
              <a:rPr lang="en-CA" sz="2100" b="0" i="0" u="none" strike="noStrike" cap="none">
                <a:solidFill>
                  <a:schemeClr val="dk1"/>
                </a:solidFill>
                <a:latin typeface="Calibri"/>
                <a:ea typeface="Calibri"/>
                <a:cs typeface="Calibri"/>
                <a:sym typeface="Calibri"/>
              </a:rPr>
              <a:t>The plans will vary depending on whether the classroom is located within a hospital setting and/or other health based specifications</a:t>
            </a:r>
            <a:endParaRPr sz="1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Calibri"/>
              <a:ea typeface="Calibri"/>
              <a:cs typeface="Calibri"/>
              <a:sym typeface="Calibri"/>
            </a:endParaRPr>
          </a:p>
          <a:p>
            <a:pPr marL="457200" marR="0" lvl="0" indent="-361950" algn="l" rtl="0">
              <a:lnSpc>
                <a:spcPct val="100000"/>
              </a:lnSpc>
              <a:spcBef>
                <a:spcPts val="0"/>
              </a:spcBef>
              <a:spcAft>
                <a:spcPts val="0"/>
              </a:spcAft>
              <a:buClr>
                <a:schemeClr val="dk1"/>
              </a:buClr>
              <a:buSzPts val="2100"/>
              <a:buFont typeface="Calibri"/>
              <a:buChar char="•"/>
            </a:pPr>
            <a:r>
              <a:rPr lang="en-CA" sz="2100" b="0" i="0" u="none" strike="noStrike" cap="none">
                <a:solidFill>
                  <a:schemeClr val="dk1"/>
                </a:solidFill>
                <a:latin typeface="Calibri"/>
                <a:ea typeface="Calibri"/>
                <a:cs typeface="Calibri"/>
                <a:sym typeface="Calibri"/>
              </a:rPr>
              <a:t>Student numbers in ECPP per class are less than Ministry guidelines for mainstream classrooms and all students In ECPP programs should be attending full days from a TDSB perspective unless families select remote learning; however, in working within a partnership there is consistently the need for compromise as perspectives differ</a:t>
            </a:r>
            <a:br>
              <a:rPr lang="en-CA" sz="2800" b="0" i="0" u="none" strike="noStrike" cap="none">
                <a:solidFill>
                  <a:schemeClr val="dk1"/>
                </a:solidFill>
                <a:latin typeface="Calibri"/>
                <a:ea typeface="Calibri"/>
                <a:cs typeface="Calibri"/>
                <a:sym typeface="Calibri"/>
              </a:rPr>
            </a:b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4"/>
          <p:cNvSpPr txBox="1">
            <a:spLocks noGrp="1"/>
          </p:cNvSpPr>
          <p:nvPr>
            <p:ph type="title"/>
          </p:nvPr>
        </p:nvSpPr>
        <p:spPr>
          <a:xfrm>
            <a:off x="381000" y="609600"/>
            <a:ext cx="8272500" cy="1077218"/>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CA" dirty="0"/>
              <a:t>Remote Learning PPM 164</a:t>
            </a:r>
            <a:br>
              <a:rPr lang="en-CA" b="0" dirty="0"/>
            </a:br>
            <a:endParaRPr dirty="0"/>
          </a:p>
        </p:txBody>
      </p:sp>
      <p:sp>
        <p:nvSpPr>
          <p:cNvPr id="146" name="Google Shape;146;p14"/>
          <p:cNvSpPr txBox="1">
            <a:spLocks noGrp="1"/>
          </p:cNvSpPr>
          <p:nvPr>
            <p:ph type="body" idx="1"/>
          </p:nvPr>
        </p:nvSpPr>
        <p:spPr>
          <a:xfrm>
            <a:off x="435375" y="1162075"/>
            <a:ext cx="8379000" cy="56628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600"/>
              </a:spcBef>
              <a:spcAft>
                <a:spcPts val="0"/>
              </a:spcAft>
              <a:buSzPts val="1400"/>
              <a:buNone/>
            </a:pPr>
            <a:r>
              <a:rPr lang="en-CA" sz="1900" b="1">
                <a:solidFill>
                  <a:srgbClr val="000000"/>
                </a:solidFill>
                <a:highlight>
                  <a:srgbClr val="FFFFFF"/>
                </a:highlight>
              </a:rPr>
              <a:t>S</a:t>
            </a:r>
            <a:r>
              <a:rPr lang="en-CA" sz="1800" b="1">
                <a:solidFill>
                  <a:srgbClr val="000000"/>
                </a:solidFill>
                <a:highlight>
                  <a:srgbClr val="FFFFFF"/>
                </a:highlight>
              </a:rPr>
              <a:t>upporting Students with Special Education Needs</a:t>
            </a:r>
            <a:endParaRPr sz="1800" b="1">
              <a:solidFill>
                <a:srgbClr val="000000"/>
              </a:solidFill>
              <a:highlight>
                <a:srgbClr val="FFFFFF"/>
              </a:highlight>
            </a:endParaRPr>
          </a:p>
          <a:p>
            <a:pPr marL="457200" lvl="0" indent="-228600" algn="l" rtl="0">
              <a:lnSpc>
                <a:spcPct val="100000"/>
              </a:lnSpc>
              <a:spcBef>
                <a:spcPts val="600"/>
              </a:spcBef>
              <a:spcAft>
                <a:spcPts val="0"/>
              </a:spcAft>
              <a:buClr>
                <a:schemeClr val="dk1"/>
              </a:buClr>
              <a:buSzPts val="1800"/>
              <a:buFont typeface="Verdana"/>
              <a:buNone/>
            </a:pPr>
            <a:r>
              <a:rPr lang="en-CA" sz="1800">
                <a:highlight>
                  <a:srgbClr val="FFFFFF"/>
                </a:highlight>
              </a:rPr>
              <a:t>Where appropriate, educators should provide more opportunities than the minimum requirements for synchronous learning for students with special education needs, based on their individual strengths and needs, and provide differentiated support and instruction.</a:t>
            </a:r>
            <a:endParaRPr sz="1800">
              <a:highlight>
                <a:srgbClr val="FFFFFF"/>
              </a:highlight>
            </a:endParaRPr>
          </a:p>
          <a:p>
            <a:pPr marL="457200" lvl="0" indent="-228600" algn="l" rtl="0">
              <a:lnSpc>
                <a:spcPct val="100000"/>
              </a:lnSpc>
              <a:spcBef>
                <a:spcPts val="0"/>
              </a:spcBef>
              <a:spcAft>
                <a:spcPts val="0"/>
              </a:spcAft>
              <a:buClr>
                <a:schemeClr val="dk1"/>
              </a:buClr>
              <a:buSzPts val="1800"/>
              <a:buFont typeface="Verdana"/>
              <a:buNone/>
            </a:pPr>
            <a:endParaRPr sz="1800">
              <a:highlight>
                <a:srgbClr val="FFFFFF"/>
              </a:highlight>
            </a:endParaRPr>
          </a:p>
          <a:p>
            <a:pPr marL="457200" lvl="0" indent="0" algn="l" rtl="0">
              <a:lnSpc>
                <a:spcPct val="100000"/>
              </a:lnSpc>
              <a:spcBef>
                <a:spcPts val="0"/>
              </a:spcBef>
              <a:spcAft>
                <a:spcPts val="0"/>
              </a:spcAft>
              <a:buSzPts val="1400"/>
              <a:buNone/>
            </a:pPr>
            <a:r>
              <a:rPr lang="en-CA" sz="1800">
                <a:highlight>
                  <a:srgbClr val="FFFFFF"/>
                </a:highlight>
              </a:rPr>
              <a:t>Educators should continue to provide accommodations, modified expectations, and alternative programming to students with education needs, as detailed in their IEPs. If it is not possible to meet a student's needs through synchronous learning, educators and families will work together to find solutions.</a:t>
            </a:r>
            <a:endParaRPr sz="1800">
              <a:highlight>
                <a:srgbClr val="FFFFFF"/>
              </a:highlight>
            </a:endParaRPr>
          </a:p>
          <a:p>
            <a:pPr marL="457200" lvl="0" indent="0" algn="l" rtl="0">
              <a:lnSpc>
                <a:spcPct val="100000"/>
              </a:lnSpc>
              <a:spcBef>
                <a:spcPts val="0"/>
              </a:spcBef>
              <a:spcAft>
                <a:spcPts val="0"/>
              </a:spcAft>
              <a:buSzPts val="1400"/>
              <a:buNone/>
            </a:pPr>
            <a:endParaRPr sz="1800">
              <a:highlight>
                <a:srgbClr val="FFFFFF"/>
              </a:highlight>
            </a:endParaRPr>
          </a:p>
          <a:p>
            <a:pPr marL="457200" lvl="0" indent="0" algn="l" rtl="0">
              <a:lnSpc>
                <a:spcPct val="100000"/>
              </a:lnSpc>
              <a:spcBef>
                <a:spcPts val="0"/>
              </a:spcBef>
              <a:spcAft>
                <a:spcPts val="0"/>
              </a:spcAft>
              <a:buSzPts val="1400"/>
              <a:buNone/>
            </a:pPr>
            <a:r>
              <a:rPr lang="en-CA" sz="1800">
                <a:highlight>
                  <a:srgbClr val="FFFFFF"/>
                </a:highlight>
              </a:rPr>
              <a:t>School boards are encouraged to provide continued access to assistive technology, including Special Equipment Amount (SEA) equipment, where possible, to support students with special education needs as they participate in remote learning. In situations where access to assistive technology is not feasible, educators are expected to work with students and parents to determine workable solutions on an individual basis.</a:t>
            </a:r>
            <a:endParaRPr sz="1800">
              <a:highlight>
                <a:srgbClr val="FFFFFF"/>
              </a:highlight>
            </a:endParaRPr>
          </a:p>
          <a:p>
            <a:pPr marL="457200" lvl="0" indent="0" algn="ctr" rtl="0">
              <a:lnSpc>
                <a:spcPct val="100000"/>
              </a:lnSpc>
              <a:spcBef>
                <a:spcPts val="0"/>
              </a:spcBef>
              <a:spcAft>
                <a:spcPts val="0"/>
              </a:spcAft>
              <a:buSzPts val="1400"/>
              <a:buNone/>
            </a:pPr>
            <a:r>
              <a:rPr lang="en-CA" sz="1900" b="1" u="sng">
                <a:solidFill>
                  <a:srgbClr val="3C78D8"/>
                </a:solidFill>
                <a:latin typeface="Arial"/>
                <a:ea typeface="Arial"/>
                <a:cs typeface="Arial"/>
                <a:sym typeface="Arial"/>
                <a:hlinkClick r:id="rId3"/>
              </a:rPr>
              <a:t>PPM 164 Ministry Remote Learning Document</a:t>
            </a:r>
            <a:endParaRPr sz="2300" b="1">
              <a:solidFill>
                <a:srgbClr val="3C78D8"/>
              </a:solidFill>
            </a:endParaRPr>
          </a:p>
          <a:p>
            <a:pPr marL="0" lvl="0" indent="0" algn="l" rtl="0">
              <a:lnSpc>
                <a:spcPct val="100000"/>
              </a:lnSpc>
              <a:spcBef>
                <a:spcPts val="0"/>
              </a:spcBef>
              <a:spcAft>
                <a:spcPts val="0"/>
              </a:spcAft>
              <a:buSzPts val="1400"/>
              <a:buNone/>
            </a:pPr>
            <a:br>
              <a:rPr lang="en-CA"/>
            </a:b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5"/>
          <p:cNvSpPr txBox="1">
            <a:spLocks noGrp="1"/>
          </p:cNvSpPr>
          <p:nvPr>
            <p:ph type="title"/>
          </p:nvPr>
        </p:nvSpPr>
        <p:spPr>
          <a:xfrm>
            <a:off x="381000" y="609600"/>
            <a:ext cx="4191000" cy="762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CA"/>
              <a:t>Remote Learning</a:t>
            </a:r>
            <a:br>
              <a:rPr lang="en-CA" b="0"/>
            </a:br>
            <a:endParaRPr/>
          </a:p>
        </p:txBody>
      </p:sp>
      <p:sp>
        <p:nvSpPr>
          <p:cNvPr id="152" name="Google Shape;152;p15"/>
          <p:cNvSpPr txBox="1">
            <a:spLocks noGrp="1"/>
          </p:cNvSpPr>
          <p:nvPr>
            <p:ph type="body" idx="1"/>
          </p:nvPr>
        </p:nvSpPr>
        <p:spPr>
          <a:xfrm>
            <a:off x="435375" y="1162075"/>
            <a:ext cx="8379000" cy="5662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CA" sz="1800" b="1"/>
              <a:t>Structure:</a:t>
            </a:r>
            <a:endParaRPr sz="1800"/>
          </a:p>
          <a:p>
            <a:pPr marL="285750" lvl="0" indent="-285750" algn="l" rtl="0">
              <a:lnSpc>
                <a:spcPct val="100000"/>
              </a:lnSpc>
              <a:spcBef>
                <a:spcPts val="0"/>
              </a:spcBef>
              <a:spcAft>
                <a:spcPts val="0"/>
              </a:spcAft>
              <a:buClr>
                <a:schemeClr val="dk1"/>
              </a:buClr>
              <a:buSzPts val="1800"/>
              <a:buFont typeface="Arial"/>
              <a:buChar char="•"/>
            </a:pPr>
            <a:r>
              <a:rPr lang="en-CA" sz="1800"/>
              <a:t>Daily attendance will be taken; 300 minutes of learning opportunities (synchronous and asynchronous) </a:t>
            </a:r>
            <a:endParaRPr/>
          </a:p>
          <a:p>
            <a:pPr marL="285750" lvl="0" indent="-285750" algn="l" rtl="0">
              <a:lnSpc>
                <a:spcPct val="100000"/>
              </a:lnSpc>
              <a:spcBef>
                <a:spcPts val="0"/>
              </a:spcBef>
              <a:spcAft>
                <a:spcPts val="0"/>
              </a:spcAft>
              <a:buClr>
                <a:schemeClr val="dk1"/>
              </a:buClr>
              <a:buSzPts val="1800"/>
              <a:buFont typeface="Arial"/>
              <a:buChar char="•"/>
            </a:pPr>
            <a:r>
              <a:rPr lang="en-CA" sz="1800"/>
              <a:t>Synchronous learning (e.g., Whole Group Instruction; Guided Instruction -small group or individual;  Check &amp; Connect -small group or individual); Asynchronous independent work available in Google Classroom/Brightspace </a:t>
            </a:r>
            <a:endParaRPr/>
          </a:p>
          <a:p>
            <a:pPr marL="285750" lvl="0" indent="-285750" algn="l" rtl="0">
              <a:lnSpc>
                <a:spcPct val="100000"/>
              </a:lnSpc>
              <a:spcBef>
                <a:spcPts val="0"/>
              </a:spcBef>
              <a:spcAft>
                <a:spcPts val="0"/>
              </a:spcAft>
              <a:buClr>
                <a:schemeClr val="dk1"/>
              </a:buClr>
              <a:buSzPts val="1800"/>
              <a:buFont typeface="Arial"/>
              <a:buChar char="•"/>
            </a:pPr>
            <a:r>
              <a:rPr lang="en-CA" sz="1800"/>
              <a:t>Parents/guardians will receive a timetable</a:t>
            </a:r>
            <a:endParaRPr sz="1800"/>
          </a:p>
          <a:p>
            <a:pPr marL="0" lvl="0" indent="0" algn="l" rtl="0">
              <a:lnSpc>
                <a:spcPct val="100000"/>
              </a:lnSpc>
              <a:spcBef>
                <a:spcPts val="0"/>
              </a:spcBef>
              <a:spcAft>
                <a:spcPts val="0"/>
              </a:spcAft>
              <a:buSzPts val="1400"/>
              <a:buNone/>
            </a:pPr>
            <a:endParaRPr sz="1800"/>
          </a:p>
          <a:p>
            <a:pPr marL="0" lvl="0" indent="0" algn="l" rtl="0">
              <a:lnSpc>
                <a:spcPct val="100000"/>
              </a:lnSpc>
              <a:spcBef>
                <a:spcPts val="0"/>
              </a:spcBef>
              <a:spcAft>
                <a:spcPts val="0"/>
              </a:spcAft>
              <a:buSzPts val="1400"/>
              <a:buNone/>
            </a:pPr>
            <a:r>
              <a:rPr lang="en-CA" sz="1800" b="1"/>
              <a:t>Digital and Non-Digital:</a:t>
            </a:r>
            <a:endParaRPr sz="1800"/>
          </a:p>
          <a:p>
            <a:pPr marL="285750" lvl="0" indent="-285750" algn="l" rtl="0">
              <a:lnSpc>
                <a:spcPct val="100000"/>
              </a:lnSpc>
              <a:spcBef>
                <a:spcPts val="0"/>
              </a:spcBef>
              <a:spcAft>
                <a:spcPts val="0"/>
              </a:spcAft>
              <a:buClr>
                <a:schemeClr val="dk1"/>
              </a:buClr>
              <a:buSzPts val="1800"/>
              <a:buFont typeface="Arial"/>
              <a:buChar char="•"/>
            </a:pPr>
            <a:r>
              <a:rPr lang="en-CA" sz="1800"/>
              <a:t>Students will continue to access their SEA devices and equipment;  should the family choose remote learning non-digital, the teacher will continue to program for the student based on IEP strengths and needs; the school will arrange for family access of non-digital resources</a:t>
            </a:r>
            <a:endParaRPr sz="1800"/>
          </a:p>
          <a:p>
            <a:pPr marL="285750" lvl="0" indent="-285750" algn="l" rtl="0">
              <a:lnSpc>
                <a:spcPct val="100000"/>
              </a:lnSpc>
              <a:spcBef>
                <a:spcPts val="0"/>
              </a:spcBef>
              <a:spcAft>
                <a:spcPts val="0"/>
              </a:spcAft>
              <a:buSzPts val="1800"/>
              <a:buChar char="•"/>
            </a:pPr>
            <a:r>
              <a:rPr lang="en-CA" sz="1800"/>
              <a:t>Remote Learning web site will continue to be updated</a:t>
            </a:r>
            <a:endParaRPr sz="1800"/>
          </a:p>
          <a:p>
            <a:pPr marL="0" lvl="0" indent="0" algn="l" rtl="0">
              <a:lnSpc>
                <a:spcPct val="100000"/>
              </a:lnSpc>
              <a:spcBef>
                <a:spcPts val="0"/>
              </a:spcBef>
              <a:spcAft>
                <a:spcPts val="0"/>
              </a:spcAft>
              <a:buSzPts val="1400"/>
              <a:buNone/>
            </a:pPr>
            <a:endParaRPr sz="1800"/>
          </a:p>
          <a:p>
            <a:pPr marL="0" lvl="0" indent="0" algn="l" rtl="0">
              <a:lnSpc>
                <a:spcPct val="100000"/>
              </a:lnSpc>
              <a:spcBef>
                <a:spcPts val="0"/>
              </a:spcBef>
              <a:spcAft>
                <a:spcPts val="0"/>
              </a:spcAft>
              <a:buSzPts val="1400"/>
              <a:buNone/>
            </a:pPr>
            <a:r>
              <a:rPr lang="en-CA" sz="1800" b="1"/>
              <a:t>Regular Class:</a:t>
            </a:r>
            <a:endParaRPr sz="1800"/>
          </a:p>
          <a:p>
            <a:pPr marL="285750" lvl="0" indent="-285750" algn="l" rtl="0">
              <a:lnSpc>
                <a:spcPct val="100000"/>
              </a:lnSpc>
              <a:spcBef>
                <a:spcPts val="0"/>
              </a:spcBef>
              <a:spcAft>
                <a:spcPts val="0"/>
              </a:spcAft>
              <a:buClr>
                <a:schemeClr val="dk1"/>
              </a:buClr>
              <a:buSzPts val="1800"/>
              <a:buFont typeface="Arial"/>
              <a:buChar char="•"/>
            </a:pPr>
            <a:r>
              <a:rPr lang="en-CA" sz="1800"/>
              <a:t>Students with special education needs in regular class with resource assistance or withdrawal assistance who elect remote learning will have a teacher assigned (from current school or other) to support their learning</a:t>
            </a:r>
            <a:endParaRPr/>
          </a:p>
          <a:p>
            <a:pPr marL="0" lvl="0" indent="0" algn="l" rtl="0">
              <a:lnSpc>
                <a:spcPct val="100000"/>
              </a:lnSpc>
              <a:spcBef>
                <a:spcPts val="0"/>
              </a:spcBef>
              <a:spcAft>
                <a:spcPts val="0"/>
              </a:spcAft>
              <a:buSzPts val="1400"/>
              <a:buNone/>
            </a:pPr>
            <a:br>
              <a:rPr lang="en-CA"/>
            </a:br>
            <a:endParaRPr/>
          </a:p>
        </p:txBody>
      </p:sp>
      <p:sp>
        <p:nvSpPr>
          <p:cNvPr id="153" name="Google Shape;153;p15"/>
          <p:cNvSpPr/>
          <p:nvPr/>
        </p:nvSpPr>
        <p:spPr>
          <a:xfrm>
            <a:off x="4043073" y="3244334"/>
            <a:ext cx="1057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CA" sz="1800" b="1" i="0" u="none" strike="noStrike" cap="none">
                <a:solidFill>
                  <a:schemeClr val="lt1"/>
                </a:solidFill>
                <a:latin typeface="Calibri"/>
                <a:ea typeface="Calibri"/>
                <a:cs typeface="Calibri"/>
                <a:sym typeface="Calibri"/>
              </a:rPr>
              <a:t>Technical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6"/>
          <p:cNvSpPr txBox="1">
            <a:spLocks noGrp="1"/>
          </p:cNvSpPr>
          <p:nvPr>
            <p:ph type="title"/>
          </p:nvPr>
        </p:nvSpPr>
        <p:spPr>
          <a:xfrm>
            <a:off x="381000" y="609600"/>
            <a:ext cx="4191000" cy="7620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CA"/>
              <a:t>Remote Learning</a:t>
            </a:r>
            <a:br>
              <a:rPr lang="en-CA" b="0"/>
            </a:br>
            <a:endParaRPr/>
          </a:p>
        </p:txBody>
      </p:sp>
      <p:sp>
        <p:nvSpPr>
          <p:cNvPr id="159" name="Google Shape;159;p16"/>
          <p:cNvSpPr txBox="1">
            <a:spLocks noGrp="1"/>
          </p:cNvSpPr>
          <p:nvPr>
            <p:ph type="body" idx="1"/>
          </p:nvPr>
        </p:nvSpPr>
        <p:spPr>
          <a:xfrm>
            <a:off x="241100" y="1186725"/>
            <a:ext cx="8467500" cy="53613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endParaRPr sz="1800" b="1"/>
          </a:p>
          <a:p>
            <a:pPr marL="0" lvl="0" indent="0" algn="l" rtl="0">
              <a:lnSpc>
                <a:spcPct val="100000"/>
              </a:lnSpc>
              <a:spcBef>
                <a:spcPts val="0"/>
              </a:spcBef>
              <a:spcAft>
                <a:spcPts val="0"/>
              </a:spcAft>
              <a:buSzPts val="1400"/>
              <a:buNone/>
            </a:pPr>
            <a:r>
              <a:rPr lang="en-CA" sz="1800" b="1"/>
              <a:t>ISP Class:</a:t>
            </a:r>
            <a:endParaRPr sz="1800"/>
          </a:p>
          <a:p>
            <a:pPr marL="285750" lvl="0" indent="-285750" algn="l" rtl="0">
              <a:lnSpc>
                <a:spcPct val="100000"/>
              </a:lnSpc>
              <a:spcBef>
                <a:spcPts val="0"/>
              </a:spcBef>
              <a:spcAft>
                <a:spcPts val="0"/>
              </a:spcAft>
              <a:buClr>
                <a:schemeClr val="dk1"/>
              </a:buClr>
              <a:buSzPts val="1800"/>
              <a:buFont typeface="Arial"/>
              <a:buChar char="•"/>
            </a:pPr>
            <a:r>
              <a:rPr lang="en-CA" sz="1800"/>
              <a:t>Students with special education needs in an ISP who elect remote learning, will have a teacher (from current school or other) to support remote learning; schools will work in collaboration with ES to ensure teachers assigned to remote learning have Spec Ed Qualification</a:t>
            </a:r>
            <a:endParaRPr sz="1800"/>
          </a:p>
          <a:p>
            <a:pPr marL="0" lvl="0" indent="0" algn="l" rtl="0">
              <a:lnSpc>
                <a:spcPct val="100000"/>
              </a:lnSpc>
              <a:spcBef>
                <a:spcPts val="0"/>
              </a:spcBef>
              <a:spcAft>
                <a:spcPts val="0"/>
              </a:spcAft>
              <a:buSzPts val="1400"/>
              <a:buNone/>
            </a:pPr>
            <a:endParaRPr sz="1800"/>
          </a:p>
          <a:p>
            <a:pPr marL="0" lvl="0" indent="0" algn="l" rtl="0">
              <a:lnSpc>
                <a:spcPct val="100000"/>
              </a:lnSpc>
              <a:spcBef>
                <a:spcPts val="0"/>
              </a:spcBef>
              <a:spcAft>
                <a:spcPts val="0"/>
              </a:spcAft>
              <a:buSzPts val="1400"/>
              <a:buNone/>
            </a:pPr>
            <a:endParaRPr sz="1800"/>
          </a:p>
          <a:p>
            <a:pPr marL="0" lvl="0" indent="0" algn="l" rtl="0">
              <a:lnSpc>
                <a:spcPct val="100000"/>
              </a:lnSpc>
              <a:spcBef>
                <a:spcPts val="0"/>
              </a:spcBef>
              <a:spcAft>
                <a:spcPts val="0"/>
              </a:spcAft>
              <a:buSzPts val="1400"/>
              <a:buNone/>
            </a:pPr>
            <a:r>
              <a:rPr lang="en-CA" sz="1800" b="1"/>
              <a:t>Learning Focus:</a:t>
            </a:r>
            <a:endParaRPr sz="1800"/>
          </a:p>
          <a:p>
            <a:pPr marL="285750" lvl="0" indent="-285750" algn="l" rtl="0">
              <a:lnSpc>
                <a:spcPct val="100000"/>
              </a:lnSpc>
              <a:spcBef>
                <a:spcPts val="0"/>
              </a:spcBef>
              <a:spcAft>
                <a:spcPts val="0"/>
              </a:spcAft>
              <a:buClr>
                <a:schemeClr val="dk1"/>
              </a:buClr>
              <a:buSzPts val="1800"/>
              <a:buFont typeface="Arial"/>
              <a:buChar char="•"/>
            </a:pPr>
            <a:r>
              <a:rPr lang="en-CA" sz="1800"/>
              <a:t>Learning will be based on the Overall Expectations of the Ontario Curriculum,  Kindergarten Program and/or Alternative Curriculum</a:t>
            </a:r>
            <a:endParaRPr/>
          </a:p>
          <a:p>
            <a:pPr marL="285750" lvl="0" indent="-285750" algn="l" rtl="0">
              <a:lnSpc>
                <a:spcPct val="100000"/>
              </a:lnSpc>
              <a:spcBef>
                <a:spcPts val="0"/>
              </a:spcBef>
              <a:spcAft>
                <a:spcPts val="0"/>
              </a:spcAft>
              <a:buClr>
                <a:schemeClr val="dk1"/>
              </a:buClr>
              <a:buSzPts val="1800"/>
              <a:buFont typeface="Arial"/>
              <a:buChar char="•"/>
            </a:pPr>
            <a:r>
              <a:rPr lang="en-CA" sz="1800"/>
              <a:t>Schools will follow the Individual Education Plan (IEP) requirements. Teachers will work collaboratively with families and the IEP team to ensure the IEP reflects learning goals, updates, assessment and evaluation that reflects the remote learning environment </a:t>
            </a:r>
            <a:endParaRPr/>
          </a:p>
          <a:p>
            <a:pPr marL="285750" lvl="0" indent="-285750" algn="l" rtl="0">
              <a:lnSpc>
                <a:spcPct val="100000"/>
              </a:lnSpc>
              <a:spcBef>
                <a:spcPts val="0"/>
              </a:spcBef>
              <a:spcAft>
                <a:spcPts val="0"/>
              </a:spcAft>
              <a:buClr>
                <a:schemeClr val="dk1"/>
              </a:buClr>
              <a:buSzPts val="1800"/>
              <a:buFont typeface="Arial"/>
              <a:buChar char="•"/>
            </a:pPr>
            <a:r>
              <a:rPr lang="en-CA" sz="1800"/>
              <a:t>The Classroom teacher will program for the student based on IEP learning goals </a:t>
            </a:r>
            <a:endParaRPr/>
          </a:p>
          <a:p>
            <a:pPr marL="0" lvl="0" indent="0" algn="l" rtl="0">
              <a:lnSpc>
                <a:spcPct val="100000"/>
              </a:lnSpc>
              <a:spcBef>
                <a:spcPts val="0"/>
              </a:spcBef>
              <a:spcAft>
                <a:spcPts val="0"/>
              </a:spcAft>
              <a:buSzPts val="1400"/>
              <a:buNone/>
            </a:pPr>
            <a:br>
              <a:rPr lang="en-CA" sz="1800"/>
            </a:br>
            <a:endParaRPr sz="1400" u="sng">
              <a:solidFill>
                <a:srgbClr val="0000FF"/>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60" name="Google Shape;160;p16"/>
          <p:cNvSpPr/>
          <p:nvPr/>
        </p:nvSpPr>
        <p:spPr>
          <a:xfrm>
            <a:off x="4043073" y="3244334"/>
            <a:ext cx="10578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1" i="0" u="none" strike="noStrike" cap="none">
                <a:solidFill>
                  <a:schemeClr val="lt1"/>
                </a:solidFill>
                <a:latin typeface="Calibri"/>
                <a:ea typeface="Calibri"/>
                <a:cs typeface="Calibri"/>
                <a:sym typeface="Calibri"/>
              </a:rPr>
              <a:t>Technical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7"/>
          <p:cNvSpPr txBox="1">
            <a:spLocks noGrp="1"/>
          </p:cNvSpPr>
          <p:nvPr>
            <p:ph type="title"/>
          </p:nvPr>
        </p:nvSpPr>
        <p:spPr>
          <a:xfrm>
            <a:off x="304801" y="619773"/>
            <a:ext cx="5867400" cy="828027"/>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CA"/>
              <a:t> Individual Education Plan</a:t>
            </a:r>
            <a:br>
              <a:rPr lang="en-CA" b="0"/>
            </a:br>
            <a:endParaRPr/>
          </a:p>
        </p:txBody>
      </p:sp>
      <p:sp>
        <p:nvSpPr>
          <p:cNvPr id="166" name="Google Shape;166;p17"/>
          <p:cNvSpPr txBox="1">
            <a:spLocks noGrp="1"/>
          </p:cNvSpPr>
          <p:nvPr>
            <p:ph type="body" idx="1"/>
          </p:nvPr>
        </p:nvSpPr>
        <p:spPr>
          <a:xfrm>
            <a:off x="435375" y="1297700"/>
            <a:ext cx="8273400" cy="4955400"/>
          </a:xfrm>
          <a:prstGeom prst="rect">
            <a:avLst/>
          </a:prstGeom>
          <a:noFill/>
          <a:ln>
            <a:noFill/>
          </a:ln>
        </p:spPr>
        <p:txBody>
          <a:bodyPr spcFirstLastPara="1" wrap="square" lIns="0" tIns="0" rIns="0" bIns="0" anchor="t" anchorCtr="0">
            <a:spAutoFit/>
          </a:bodyPr>
          <a:lstStyle/>
          <a:p>
            <a:pPr marL="342900" lvl="0" indent="-342900" algn="l" rtl="0">
              <a:lnSpc>
                <a:spcPct val="100000"/>
              </a:lnSpc>
              <a:spcBef>
                <a:spcPts val="0"/>
              </a:spcBef>
              <a:spcAft>
                <a:spcPts val="0"/>
              </a:spcAft>
              <a:buClr>
                <a:schemeClr val="dk1"/>
              </a:buClr>
              <a:buSzPts val="2400"/>
              <a:buFont typeface="Arial"/>
              <a:buChar char="•"/>
            </a:pPr>
            <a:r>
              <a:rPr lang="en-CA"/>
              <a:t>Schools will follow the 30 day IEP requirement as per Reg 181/98</a:t>
            </a:r>
            <a:endParaRPr/>
          </a:p>
          <a:p>
            <a:pPr marL="342900" lvl="0" indent="-342900" algn="l" rtl="0">
              <a:lnSpc>
                <a:spcPct val="100000"/>
              </a:lnSpc>
              <a:spcBef>
                <a:spcPts val="0"/>
              </a:spcBef>
              <a:spcAft>
                <a:spcPts val="0"/>
              </a:spcAft>
              <a:buClr>
                <a:schemeClr val="dk1"/>
              </a:buClr>
              <a:buSzPts val="2400"/>
              <a:buFont typeface="Arial"/>
              <a:buChar char="•"/>
            </a:pPr>
            <a:r>
              <a:rPr lang="en-CA"/>
              <a:t>Learning goals will be created collaboratively with the IEP team and parents to address both face to face and remote learning scenarios </a:t>
            </a:r>
            <a:endParaRPr/>
          </a:p>
          <a:p>
            <a:pPr marL="342900" lvl="0" indent="-342900" algn="l" rtl="0">
              <a:lnSpc>
                <a:spcPct val="100000"/>
              </a:lnSpc>
              <a:spcBef>
                <a:spcPts val="0"/>
              </a:spcBef>
              <a:spcAft>
                <a:spcPts val="0"/>
              </a:spcAft>
              <a:buClr>
                <a:schemeClr val="dk1"/>
              </a:buClr>
              <a:buSzPts val="2400"/>
              <a:buFont typeface="Arial"/>
              <a:buChar char="•"/>
            </a:pPr>
            <a:r>
              <a:rPr lang="en-CA"/>
              <a:t>Teachers will continue to be responsible for student programming for both face-to-face and remote learning</a:t>
            </a:r>
            <a:endParaRPr/>
          </a:p>
          <a:p>
            <a:pPr marL="342900" lvl="0" indent="-342900" algn="l" rtl="0">
              <a:lnSpc>
                <a:spcPct val="100000"/>
              </a:lnSpc>
              <a:spcBef>
                <a:spcPts val="0"/>
              </a:spcBef>
              <a:spcAft>
                <a:spcPts val="0"/>
              </a:spcAft>
              <a:buClr>
                <a:schemeClr val="dk1"/>
              </a:buClr>
              <a:buSzPts val="2400"/>
              <a:buFont typeface="Arial"/>
              <a:buChar char="•"/>
            </a:pPr>
            <a:r>
              <a:rPr lang="en-CA"/>
              <a:t>Teachers will continue to ensure that IEPs are updated at each reporting term</a:t>
            </a:r>
            <a:endParaRPr/>
          </a:p>
          <a:p>
            <a:pPr marL="342900" lvl="0" indent="-342900" algn="l" rtl="0">
              <a:lnSpc>
                <a:spcPct val="100000"/>
              </a:lnSpc>
              <a:spcBef>
                <a:spcPts val="0"/>
              </a:spcBef>
              <a:spcAft>
                <a:spcPts val="0"/>
              </a:spcAft>
              <a:buClr>
                <a:schemeClr val="dk1"/>
              </a:buClr>
              <a:buSzPts val="2400"/>
              <a:buFont typeface="Arial"/>
              <a:buChar char="•"/>
            </a:pPr>
            <a:r>
              <a:rPr lang="en-CA"/>
              <a:t>Teachers and support staff will collaboratively support synchronous and asynchronous learning for all students. Schools will accommodate students who require non-digital resource</a:t>
            </a:r>
            <a:endParaRPr/>
          </a:p>
          <a:p>
            <a:pPr marL="0" lvl="0" indent="0" algn="l" rtl="0">
              <a:lnSpc>
                <a:spcPct val="100000"/>
              </a:lnSpc>
              <a:spcBef>
                <a:spcPts val="0"/>
              </a:spcBef>
              <a:spcAft>
                <a:spcPts val="0"/>
              </a:spcAft>
              <a:buSzPts val="1400"/>
              <a:buNone/>
            </a:pPr>
            <a:br>
              <a:rPr lang="en-CA"/>
            </a:br>
            <a:endParaRPr/>
          </a:p>
        </p:txBody>
      </p:sp>
      <p:sp>
        <p:nvSpPr>
          <p:cNvPr id="167" name="Google Shape;167;p17"/>
          <p:cNvSpPr/>
          <p:nvPr/>
        </p:nvSpPr>
        <p:spPr>
          <a:xfrm rot="246607">
            <a:off x="4043073" y="3244334"/>
            <a:ext cx="105785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CA" sz="1800" b="1" i="0" u="none" strike="noStrike" cap="none">
                <a:solidFill>
                  <a:schemeClr val="lt1"/>
                </a:solidFill>
                <a:latin typeface="Calibri"/>
                <a:ea typeface="Calibri"/>
                <a:cs typeface="Calibri"/>
                <a:sym typeface="Calibri"/>
              </a:rPr>
              <a:t>Technical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8"/>
          <p:cNvSpPr txBox="1">
            <a:spLocks noGrp="1"/>
          </p:cNvSpPr>
          <p:nvPr>
            <p:ph type="title"/>
          </p:nvPr>
        </p:nvSpPr>
        <p:spPr>
          <a:xfrm>
            <a:off x="381001" y="654507"/>
            <a:ext cx="8229599" cy="102189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CA"/>
              <a:t>In-School Team Meeting (IST) and School Support Team (SST)</a:t>
            </a:r>
            <a:br>
              <a:rPr lang="en-CA"/>
            </a:br>
            <a:endParaRPr/>
          </a:p>
        </p:txBody>
      </p:sp>
      <p:sp>
        <p:nvSpPr>
          <p:cNvPr id="173" name="Google Shape;173;p18"/>
          <p:cNvSpPr txBox="1">
            <a:spLocks noGrp="1"/>
          </p:cNvSpPr>
          <p:nvPr>
            <p:ph type="body" idx="1"/>
          </p:nvPr>
        </p:nvSpPr>
        <p:spPr>
          <a:xfrm>
            <a:off x="381000" y="1676400"/>
            <a:ext cx="8273237" cy="498598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endParaRPr/>
          </a:p>
          <a:p>
            <a:pPr marL="342900" lvl="0" indent="-342900" algn="l" rtl="0">
              <a:lnSpc>
                <a:spcPct val="100000"/>
              </a:lnSpc>
              <a:spcBef>
                <a:spcPts val="0"/>
              </a:spcBef>
              <a:spcAft>
                <a:spcPts val="0"/>
              </a:spcAft>
              <a:buClr>
                <a:schemeClr val="dk1"/>
              </a:buClr>
              <a:buSzPts val="2800"/>
              <a:buFont typeface="Arial"/>
              <a:buChar char="•"/>
            </a:pPr>
            <a:r>
              <a:rPr lang="en-CA" sz="2800"/>
              <a:t>Meetings can be scheduled as usual once per month and/or depending on needs</a:t>
            </a:r>
            <a:endParaRPr/>
          </a:p>
          <a:p>
            <a:pPr marL="342900" lvl="0" indent="-342900" algn="l" rtl="0">
              <a:lnSpc>
                <a:spcPct val="100000"/>
              </a:lnSpc>
              <a:spcBef>
                <a:spcPts val="0"/>
              </a:spcBef>
              <a:spcAft>
                <a:spcPts val="0"/>
              </a:spcAft>
              <a:buClr>
                <a:schemeClr val="dk1"/>
              </a:buClr>
              <a:buSzPts val="2800"/>
              <a:buFont typeface="Arial"/>
              <a:buChar char="•"/>
            </a:pPr>
            <a:r>
              <a:rPr lang="en-CA" sz="2800"/>
              <a:t>Principals will have autonomy to hold these meetings using either one or a hybrid of both virtual (AODA platform-ZOOM) and face-to-face models to accommodate attendees; </a:t>
            </a:r>
            <a:endParaRPr/>
          </a:p>
          <a:p>
            <a:pPr marL="342900" lvl="0" indent="-342900" algn="l" rtl="0">
              <a:lnSpc>
                <a:spcPct val="100000"/>
              </a:lnSpc>
              <a:spcBef>
                <a:spcPts val="0"/>
              </a:spcBef>
              <a:spcAft>
                <a:spcPts val="0"/>
              </a:spcAft>
              <a:buClr>
                <a:schemeClr val="dk1"/>
              </a:buClr>
              <a:buSzPts val="2800"/>
              <a:buFont typeface="Arial"/>
              <a:buChar char="•"/>
            </a:pPr>
            <a:r>
              <a:rPr lang="en-CA" sz="2800"/>
              <a:t>Paraprofessionals  will be included as usual (e.g. Social Worker,  Speech and Language Pathologist, Psychologist, other) to be in attendance </a:t>
            </a:r>
            <a:endParaRPr/>
          </a:p>
          <a:p>
            <a:pPr marL="0" lvl="0" indent="0" algn="l" rtl="0">
              <a:lnSpc>
                <a:spcPct val="100000"/>
              </a:lnSpc>
              <a:spcBef>
                <a:spcPts val="0"/>
              </a:spcBef>
              <a:spcAft>
                <a:spcPts val="0"/>
              </a:spcAft>
              <a:buSzPts val="1400"/>
              <a:buNone/>
            </a:pPr>
            <a:br>
              <a:rPr lang="en-CA"/>
            </a:b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9"/>
          <p:cNvSpPr txBox="1">
            <a:spLocks noGrp="1"/>
          </p:cNvSpPr>
          <p:nvPr>
            <p:ph type="title"/>
          </p:nvPr>
        </p:nvSpPr>
        <p:spPr>
          <a:xfrm>
            <a:off x="343175" y="654500"/>
            <a:ext cx="8477100" cy="60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r>
              <a:rPr lang="en-CA"/>
              <a:t>IPRCs and SEPRCs</a:t>
            </a:r>
            <a:endParaRPr/>
          </a:p>
        </p:txBody>
      </p:sp>
      <p:sp>
        <p:nvSpPr>
          <p:cNvPr id="180" name="Google Shape;180;p19"/>
          <p:cNvSpPr txBox="1">
            <a:spLocks noGrp="1"/>
          </p:cNvSpPr>
          <p:nvPr>
            <p:ph type="body" idx="1"/>
          </p:nvPr>
        </p:nvSpPr>
        <p:spPr>
          <a:xfrm>
            <a:off x="435375" y="1391900"/>
            <a:ext cx="8273100" cy="4968600"/>
          </a:xfrm>
          <a:prstGeom prst="rect">
            <a:avLst/>
          </a:prstGeom>
          <a:noFill/>
          <a:ln>
            <a:noFill/>
          </a:ln>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Font typeface="Arial"/>
              <a:buChar char="●"/>
            </a:pPr>
            <a:r>
              <a:rPr lang="en-CA">
                <a:latin typeface="Arial"/>
                <a:ea typeface="Arial"/>
                <a:cs typeface="Arial"/>
                <a:sym typeface="Arial"/>
              </a:rPr>
              <a:t>IPRCs </a:t>
            </a:r>
            <a:r>
              <a:rPr lang="en-CA" u="sng">
                <a:solidFill>
                  <a:srgbClr val="1155CC"/>
                </a:solidFill>
                <a:latin typeface="Arial"/>
                <a:ea typeface="Arial"/>
                <a:cs typeface="Arial"/>
                <a:sym typeface="Arial"/>
                <a:hlinkClick r:id="rId3"/>
              </a:rPr>
              <a:t>Regulation 181/98</a:t>
            </a:r>
            <a:r>
              <a:rPr lang="en-CA">
                <a:latin typeface="Arial"/>
                <a:ea typeface="Arial"/>
                <a:cs typeface="Arial"/>
                <a:sym typeface="Arial"/>
              </a:rPr>
              <a:t> will resume remotely upon written parental request and school for:</a:t>
            </a:r>
            <a:endParaRPr>
              <a:latin typeface="Arial"/>
              <a:ea typeface="Arial"/>
              <a:cs typeface="Arial"/>
              <a:sym typeface="Arial"/>
            </a:endParaRPr>
          </a:p>
          <a:p>
            <a:pPr marL="914400" lvl="1" indent="-317500" algn="l" rtl="0">
              <a:lnSpc>
                <a:spcPct val="115000"/>
              </a:lnSpc>
              <a:spcBef>
                <a:spcPts val="0"/>
              </a:spcBef>
              <a:spcAft>
                <a:spcPts val="0"/>
              </a:spcAft>
              <a:buSzPts val="1400"/>
              <a:buFont typeface="Arial"/>
              <a:buChar char="○"/>
            </a:pPr>
            <a:r>
              <a:rPr lang="en-CA" sz="2400">
                <a:solidFill>
                  <a:schemeClr val="dk1"/>
                </a:solidFill>
                <a:latin typeface="Arial"/>
                <a:ea typeface="Arial"/>
                <a:cs typeface="Arial"/>
                <a:sym typeface="Arial"/>
              </a:rPr>
              <a:t>an increase in level of support </a:t>
            </a:r>
            <a:endParaRPr sz="2400">
              <a:solidFill>
                <a:schemeClr val="dk1"/>
              </a:solidFill>
              <a:latin typeface="Arial"/>
              <a:ea typeface="Arial"/>
              <a:cs typeface="Arial"/>
              <a:sym typeface="Arial"/>
            </a:endParaRPr>
          </a:p>
          <a:p>
            <a:pPr marL="914400" lvl="1" indent="-317500" algn="l" rtl="0">
              <a:lnSpc>
                <a:spcPct val="115000"/>
              </a:lnSpc>
              <a:spcBef>
                <a:spcPts val="0"/>
              </a:spcBef>
              <a:spcAft>
                <a:spcPts val="0"/>
              </a:spcAft>
              <a:buSzPts val="1400"/>
              <a:buFont typeface="Arial"/>
              <a:buChar char="○"/>
            </a:pPr>
            <a:r>
              <a:rPr lang="en-CA" sz="2400">
                <a:solidFill>
                  <a:schemeClr val="dk1"/>
                </a:solidFill>
                <a:latin typeface="Arial"/>
                <a:ea typeface="Arial"/>
                <a:cs typeface="Arial"/>
                <a:sym typeface="Arial"/>
              </a:rPr>
              <a:t>a change of exceptionality </a:t>
            </a:r>
            <a:endParaRPr sz="2400">
              <a:solidFill>
                <a:schemeClr val="dk1"/>
              </a:solidFill>
              <a:latin typeface="Arial"/>
              <a:ea typeface="Arial"/>
              <a:cs typeface="Arial"/>
              <a:sym typeface="Arial"/>
            </a:endParaRPr>
          </a:p>
          <a:p>
            <a:pPr marL="914400" lvl="1" indent="-317500" algn="l" rtl="0">
              <a:lnSpc>
                <a:spcPct val="115000"/>
              </a:lnSpc>
              <a:spcBef>
                <a:spcPts val="0"/>
              </a:spcBef>
              <a:spcAft>
                <a:spcPts val="0"/>
              </a:spcAft>
              <a:buSzPts val="1400"/>
              <a:buFont typeface="Arial"/>
              <a:buChar char="○"/>
            </a:pPr>
            <a:r>
              <a:rPr lang="en-CA" sz="2400">
                <a:solidFill>
                  <a:schemeClr val="dk1"/>
                </a:solidFill>
                <a:latin typeface="Arial"/>
                <a:ea typeface="Arial"/>
                <a:cs typeface="Arial"/>
                <a:sym typeface="Arial"/>
              </a:rPr>
              <a:t>students seeking a change of ISP (type) </a:t>
            </a:r>
            <a:endParaRPr sz="2400">
              <a:solidFill>
                <a:schemeClr val="dk1"/>
              </a:solidFill>
              <a:latin typeface="Arial"/>
              <a:ea typeface="Arial"/>
              <a:cs typeface="Arial"/>
              <a:sym typeface="Arial"/>
            </a:endParaRPr>
          </a:p>
          <a:p>
            <a:pPr marL="914400" lvl="0" indent="0" algn="l" rtl="0">
              <a:lnSpc>
                <a:spcPct val="115000"/>
              </a:lnSpc>
              <a:spcBef>
                <a:spcPts val="0"/>
              </a:spcBef>
              <a:spcAft>
                <a:spcPts val="0"/>
              </a:spcAft>
              <a:buSzPts val="1400"/>
              <a:buNone/>
            </a:pPr>
            <a:endParaRPr sz="2400">
              <a:solidFill>
                <a:schemeClr val="dk1"/>
              </a:solidFill>
              <a:latin typeface="Arial"/>
              <a:ea typeface="Arial"/>
              <a:cs typeface="Arial"/>
              <a:sym typeface="Arial"/>
            </a:endParaRPr>
          </a:p>
          <a:p>
            <a:pPr marL="457200" lvl="0" indent="-317500" algn="l" rtl="0">
              <a:lnSpc>
                <a:spcPct val="100000"/>
              </a:lnSpc>
              <a:spcBef>
                <a:spcPts val="0"/>
              </a:spcBef>
              <a:spcAft>
                <a:spcPts val="0"/>
              </a:spcAft>
              <a:buSzPts val="1400"/>
              <a:buChar char="●"/>
            </a:pPr>
            <a:r>
              <a:rPr lang="en-CA">
                <a:latin typeface="Arial"/>
                <a:ea typeface="Arial"/>
                <a:cs typeface="Arial"/>
                <a:sym typeface="Arial"/>
              </a:rPr>
              <a:t>Once IPRC committees are established for this school year, all IPRCs can resume</a:t>
            </a:r>
            <a:endParaRPr>
              <a:latin typeface="Arial"/>
              <a:ea typeface="Arial"/>
              <a:cs typeface="Arial"/>
              <a:sym typeface="Arial"/>
            </a:endParaRPr>
          </a:p>
          <a:p>
            <a:pPr marL="45720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2"/>
          <p:cNvSpPr txBox="1">
            <a:spLocks noGrp="1"/>
          </p:cNvSpPr>
          <p:nvPr>
            <p:ph type="body" idx="1"/>
          </p:nvPr>
        </p:nvSpPr>
        <p:spPr>
          <a:xfrm>
            <a:off x="435381" y="1654302"/>
            <a:ext cx="8273100" cy="3939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pic>
        <p:nvPicPr>
          <p:cNvPr id="63" name="Google Shape;63;p2"/>
          <p:cNvPicPr preferRelativeResize="0"/>
          <p:nvPr/>
        </p:nvPicPr>
        <p:blipFill rotWithShape="1">
          <a:blip r:embed="rId3">
            <a:alphaModFix/>
          </a:blip>
          <a:srcRect/>
          <a:stretch/>
        </p:blipFill>
        <p:spPr>
          <a:xfrm>
            <a:off x="124725" y="809775"/>
            <a:ext cx="8794776" cy="52114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0"/>
          <p:cNvSpPr txBox="1">
            <a:spLocks noGrp="1"/>
          </p:cNvSpPr>
          <p:nvPr>
            <p:ph type="title"/>
          </p:nvPr>
        </p:nvSpPr>
        <p:spPr>
          <a:xfrm>
            <a:off x="343175" y="654500"/>
            <a:ext cx="8477100" cy="60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Arial"/>
              <a:buNone/>
            </a:pPr>
            <a:r>
              <a:rPr lang="en-CA"/>
              <a:t>IPRCs and SEPRCs</a:t>
            </a:r>
            <a:endParaRPr/>
          </a:p>
        </p:txBody>
      </p:sp>
      <p:sp>
        <p:nvSpPr>
          <p:cNvPr id="187" name="Google Shape;187;p20"/>
          <p:cNvSpPr txBox="1">
            <a:spLocks noGrp="1"/>
          </p:cNvSpPr>
          <p:nvPr>
            <p:ph type="body" idx="1"/>
          </p:nvPr>
        </p:nvSpPr>
        <p:spPr>
          <a:xfrm>
            <a:off x="435375" y="1391900"/>
            <a:ext cx="8273100" cy="4968600"/>
          </a:xfrm>
          <a:prstGeom prst="rect">
            <a:avLst/>
          </a:prstGeom>
          <a:noFill/>
          <a:ln>
            <a:noFill/>
          </a:ln>
        </p:spPr>
        <p:txBody>
          <a:bodyPr spcFirstLastPara="1" wrap="square" lIns="0" tIns="0" rIns="0" bIns="0" anchor="t" anchorCtr="0">
            <a:noAutofit/>
          </a:bodyPr>
          <a:lstStyle/>
          <a:p>
            <a:pPr marL="457200" lvl="0" indent="-317500" algn="l" rtl="0">
              <a:lnSpc>
                <a:spcPct val="100000"/>
              </a:lnSpc>
              <a:spcBef>
                <a:spcPts val="0"/>
              </a:spcBef>
              <a:spcAft>
                <a:spcPts val="0"/>
              </a:spcAft>
              <a:buClr>
                <a:schemeClr val="dk1"/>
              </a:buClr>
              <a:buSzPts val="1400"/>
              <a:buChar char="●"/>
            </a:pPr>
            <a:r>
              <a:rPr lang="en-CA">
                <a:latin typeface="Arial"/>
                <a:ea typeface="Arial"/>
                <a:cs typeface="Arial"/>
                <a:sym typeface="Arial"/>
              </a:rPr>
              <a:t>Schools will continue to establish an IPRC committee for Level 3 Original Gifted with the support of Special Education Inclusion Consultant and schedule meetings remotely</a:t>
            </a:r>
            <a:endParaRPr>
              <a:latin typeface="Arial"/>
              <a:ea typeface="Arial"/>
              <a:cs typeface="Arial"/>
              <a:sym typeface="Arial"/>
            </a:endParaRPr>
          </a:p>
          <a:p>
            <a:pPr marL="457200" lvl="0" indent="0" algn="l" rtl="0">
              <a:lnSpc>
                <a:spcPct val="100000"/>
              </a:lnSpc>
              <a:spcBef>
                <a:spcPts val="0"/>
              </a:spcBef>
              <a:spcAft>
                <a:spcPts val="0"/>
              </a:spcAft>
              <a:buSzPts val="1400"/>
              <a:buNone/>
            </a:pPr>
            <a:endParaRPr>
              <a:latin typeface="Arial"/>
              <a:ea typeface="Arial"/>
              <a:cs typeface="Arial"/>
              <a:sym typeface="Arial"/>
            </a:endParaRPr>
          </a:p>
          <a:p>
            <a:pPr marL="457200" lvl="0" indent="-317500" algn="l" rtl="0">
              <a:lnSpc>
                <a:spcPct val="100000"/>
              </a:lnSpc>
              <a:spcBef>
                <a:spcPts val="0"/>
              </a:spcBef>
              <a:spcAft>
                <a:spcPts val="0"/>
              </a:spcAft>
              <a:buSzPts val="1400"/>
              <a:buChar char="●"/>
            </a:pPr>
            <a:r>
              <a:rPr lang="en-CA">
                <a:latin typeface="Arial"/>
                <a:ea typeface="Arial"/>
                <a:cs typeface="Arial"/>
                <a:sym typeface="Arial"/>
              </a:rPr>
              <a:t>SEPRC are not Ministry mandated; however, meetings for students with complex medical needs can continue</a:t>
            </a:r>
            <a:endParaRPr>
              <a:latin typeface="Arial"/>
              <a:ea typeface="Arial"/>
              <a:cs typeface="Arial"/>
              <a:sym typeface="Arial"/>
            </a:endParaRPr>
          </a:p>
          <a:p>
            <a:pPr marL="457200" lvl="0" indent="0" algn="l" rtl="0">
              <a:lnSpc>
                <a:spcPct val="100000"/>
              </a:lnSpc>
              <a:spcBef>
                <a:spcPts val="0"/>
              </a:spcBef>
              <a:spcAft>
                <a:spcPts val="0"/>
              </a:spcAft>
              <a:buSzPts val="1400"/>
              <a:buNone/>
            </a:pPr>
            <a:endParaRPr>
              <a:latin typeface="Arial"/>
              <a:ea typeface="Arial"/>
              <a:cs typeface="Arial"/>
              <a:sym typeface="Arial"/>
            </a:endParaRPr>
          </a:p>
          <a:p>
            <a:pPr marL="457200" lvl="0" indent="-317500" algn="l" rtl="0">
              <a:lnSpc>
                <a:spcPct val="100000"/>
              </a:lnSpc>
              <a:spcBef>
                <a:spcPts val="0"/>
              </a:spcBef>
              <a:spcAft>
                <a:spcPts val="0"/>
              </a:spcAft>
              <a:buClr>
                <a:schemeClr val="dk1"/>
              </a:buClr>
              <a:buSzPts val="1400"/>
              <a:buChar char="●"/>
            </a:pPr>
            <a:r>
              <a:rPr lang="en-CA">
                <a:latin typeface="Arial"/>
                <a:ea typeface="Arial"/>
                <a:cs typeface="Arial"/>
                <a:sym typeface="Arial"/>
              </a:rPr>
              <a:t>Over the summer months, Psychologists completed outstanding assessments; if criteria is met then IPRC can be scheduled</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1"/>
          <p:cNvSpPr txBox="1">
            <a:spLocks noGrp="1"/>
          </p:cNvSpPr>
          <p:nvPr>
            <p:ph type="title"/>
          </p:nvPr>
        </p:nvSpPr>
        <p:spPr>
          <a:xfrm>
            <a:off x="304800" y="762000"/>
            <a:ext cx="7391400" cy="86949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CA"/>
              <a:t>Itinerant and Regional Support Services</a:t>
            </a:r>
            <a:br>
              <a:rPr lang="en-CA"/>
            </a:br>
            <a:r>
              <a:rPr lang="en-CA"/>
              <a:t>(e.g., ASD, BRS, BLV, DHH)</a:t>
            </a:r>
            <a:br>
              <a:rPr lang="en-CA" b="0"/>
            </a:br>
            <a:endParaRPr/>
          </a:p>
        </p:txBody>
      </p:sp>
      <p:sp>
        <p:nvSpPr>
          <p:cNvPr id="193" name="Google Shape;193;p21"/>
          <p:cNvSpPr txBox="1">
            <a:spLocks noGrp="1"/>
          </p:cNvSpPr>
          <p:nvPr>
            <p:ph type="body" idx="1"/>
          </p:nvPr>
        </p:nvSpPr>
        <p:spPr>
          <a:xfrm>
            <a:off x="381000" y="2133600"/>
            <a:ext cx="8273237" cy="3754874"/>
          </a:xfrm>
          <a:prstGeom prst="rect">
            <a:avLst/>
          </a:prstGeom>
          <a:noFill/>
          <a:ln>
            <a:noFill/>
          </a:ln>
        </p:spPr>
        <p:txBody>
          <a:bodyPr spcFirstLastPara="1" wrap="square" lIns="0" tIns="0" rIns="0" bIns="0" anchor="t" anchorCtr="0">
            <a:spAutoFit/>
          </a:bodyPr>
          <a:lstStyle/>
          <a:p>
            <a:pPr marL="342900" lvl="0" indent="-342900" algn="l" rtl="0">
              <a:lnSpc>
                <a:spcPct val="100000"/>
              </a:lnSpc>
              <a:spcBef>
                <a:spcPts val="0"/>
              </a:spcBef>
              <a:spcAft>
                <a:spcPts val="0"/>
              </a:spcAft>
              <a:buClr>
                <a:schemeClr val="dk1"/>
              </a:buClr>
              <a:buSzPts val="2800"/>
              <a:buFont typeface="Arial"/>
              <a:buChar char="•"/>
            </a:pPr>
            <a:r>
              <a:rPr lang="en-CA" sz="2800"/>
              <a:t>Continue with referral as usual and consider the transition of students who receive Tier  3 itinerant support </a:t>
            </a:r>
            <a:endParaRPr/>
          </a:p>
          <a:p>
            <a:pPr marL="342900" lvl="0" indent="-342900" algn="l" rtl="0">
              <a:lnSpc>
                <a:spcPct val="100000"/>
              </a:lnSpc>
              <a:spcBef>
                <a:spcPts val="0"/>
              </a:spcBef>
              <a:spcAft>
                <a:spcPts val="0"/>
              </a:spcAft>
              <a:buClr>
                <a:schemeClr val="dk1"/>
              </a:buClr>
              <a:buSzPts val="2800"/>
              <a:buFont typeface="Arial"/>
              <a:buChar char="•"/>
            </a:pPr>
            <a:r>
              <a:rPr lang="en-CA" sz="2800"/>
              <a:t>Minimize school visits when possible by providing virtual options </a:t>
            </a:r>
            <a:endParaRPr/>
          </a:p>
          <a:p>
            <a:pPr marL="342900" lvl="0" indent="-342900" algn="l" rtl="0">
              <a:lnSpc>
                <a:spcPct val="100000"/>
              </a:lnSpc>
              <a:spcBef>
                <a:spcPts val="0"/>
              </a:spcBef>
              <a:spcAft>
                <a:spcPts val="0"/>
              </a:spcAft>
              <a:buClr>
                <a:schemeClr val="dk1"/>
              </a:buClr>
              <a:buSzPts val="2800"/>
              <a:buFont typeface="Arial"/>
              <a:buChar char="•"/>
            </a:pPr>
            <a:r>
              <a:rPr lang="en-CA" sz="2800"/>
              <a:t>For students who choose remote learning, support will be provided virtually</a:t>
            </a:r>
            <a:endParaRPr/>
          </a:p>
          <a:p>
            <a:pPr marL="0" lvl="0" indent="0" algn="l" rtl="0">
              <a:lnSpc>
                <a:spcPct val="100000"/>
              </a:lnSpc>
              <a:spcBef>
                <a:spcPts val="0"/>
              </a:spcBef>
              <a:spcAft>
                <a:spcPts val="0"/>
              </a:spcAft>
              <a:buSzPts val="1400"/>
              <a:buNone/>
            </a:pPr>
            <a:br>
              <a:rPr lang="en-CA"/>
            </a:b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2"/>
          <p:cNvSpPr txBox="1">
            <a:spLocks noGrp="1"/>
          </p:cNvSpPr>
          <p:nvPr>
            <p:ph type="title"/>
          </p:nvPr>
        </p:nvSpPr>
        <p:spPr>
          <a:xfrm>
            <a:off x="381001" y="654507"/>
            <a:ext cx="8229600" cy="1021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CA"/>
              <a:t>Summer Transition Day</a:t>
            </a:r>
            <a:br>
              <a:rPr lang="en-CA" b="0"/>
            </a:br>
            <a:br>
              <a:rPr lang="en-CA"/>
            </a:br>
            <a:endParaRPr/>
          </a:p>
        </p:txBody>
      </p:sp>
      <p:sp>
        <p:nvSpPr>
          <p:cNvPr id="199" name="Google Shape;199;p22"/>
          <p:cNvSpPr txBox="1">
            <a:spLocks noGrp="1"/>
          </p:cNvSpPr>
          <p:nvPr>
            <p:ph type="body" idx="1"/>
          </p:nvPr>
        </p:nvSpPr>
        <p:spPr>
          <a:xfrm>
            <a:off x="457200" y="1479000"/>
            <a:ext cx="8229600" cy="4619400"/>
          </a:xfrm>
          <a:prstGeom prst="rect">
            <a:avLst/>
          </a:prstGeom>
          <a:noFill/>
          <a:ln>
            <a:noFill/>
          </a:ln>
        </p:spPr>
        <p:txBody>
          <a:bodyPr spcFirstLastPara="1" wrap="square" lIns="0" tIns="0" rIns="0" bIns="0" anchor="t" anchorCtr="0">
            <a:noAutofit/>
          </a:bodyPr>
          <a:lstStyle/>
          <a:p>
            <a:pPr marL="457200" lvl="0" indent="-406400" algn="l" rtl="0">
              <a:lnSpc>
                <a:spcPct val="115000"/>
              </a:lnSpc>
              <a:spcBef>
                <a:spcPts val="1200"/>
              </a:spcBef>
              <a:spcAft>
                <a:spcPts val="0"/>
              </a:spcAft>
              <a:buSzPts val="2800"/>
              <a:buChar char="●"/>
            </a:pPr>
            <a:r>
              <a:rPr lang="en-CA" sz="2800"/>
              <a:t>The Ministry has provided funding to support the summer transition of students with high special education needs, as a result of the COVID-19 pandemic school closure. </a:t>
            </a:r>
            <a:endParaRPr sz="2800"/>
          </a:p>
          <a:p>
            <a:pPr marL="457200" lvl="0" indent="-406400" algn="l" rtl="0">
              <a:lnSpc>
                <a:spcPct val="115000"/>
              </a:lnSpc>
              <a:spcBef>
                <a:spcPts val="0"/>
              </a:spcBef>
              <a:spcAft>
                <a:spcPts val="0"/>
              </a:spcAft>
              <a:buSzPts val="2800"/>
              <a:buChar char="●"/>
            </a:pPr>
            <a:r>
              <a:rPr lang="en-CA" sz="2800"/>
              <a:t>Schools with Intensive Support Programs (not including gifted) received funds to support the transition of students with high special education needs the last two weeks leading up to the return to school in September</a:t>
            </a:r>
            <a:endParaRPr sz="2800"/>
          </a:p>
          <a:p>
            <a:pPr marL="0" lvl="0" indent="0" algn="l" rtl="0">
              <a:lnSpc>
                <a:spcPct val="100000"/>
              </a:lnSpc>
              <a:spcBef>
                <a:spcPts val="1200"/>
              </a:spcBef>
              <a:spcAft>
                <a:spcPts val="0"/>
              </a:spcAft>
              <a:buSzPts val="1400"/>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3"/>
          <p:cNvSpPr txBox="1">
            <a:spLocks noGrp="1"/>
          </p:cNvSpPr>
          <p:nvPr>
            <p:ph type="title"/>
          </p:nvPr>
        </p:nvSpPr>
        <p:spPr>
          <a:xfrm>
            <a:off x="402751" y="717232"/>
            <a:ext cx="8229600" cy="1021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CA"/>
              <a:t>Summer Transition Day</a:t>
            </a:r>
            <a:br>
              <a:rPr lang="en-CA" b="0"/>
            </a:br>
            <a:br>
              <a:rPr lang="en-CA"/>
            </a:br>
            <a:endParaRPr/>
          </a:p>
        </p:txBody>
      </p:sp>
      <p:sp>
        <p:nvSpPr>
          <p:cNvPr id="205" name="Google Shape;205;p23"/>
          <p:cNvSpPr txBox="1">
            <a:spLocks noGrp="1"/>
          </p:cNvSpPr>
          <p:nvPr>
            <p:ph type="body" idx="1"/>
          </p:nvPr>
        </p:nvSpPr>
        <p:spPr>
          <a:xfrm>
            <a:off x="435450" y="1429175"/>
            <a:ext cx="8273100" cy="4516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200"/>
              </a:spcBef>
              <a:spcAft>
                <a:spcPts val="1200"/>
              </a:spcAft>
              <a:buSzPts val="1400"/>
              <a:buNone/>
            </a:pPr>
            <a:r>
              <a:rPr lang="en-CA" sz="2800"/>
              <a:t>Schools will determine how to best use the funds to support the summer transition for their students as considering that many students returning back to school after an extended time away will require additional support to re-learn and adjust to new routines associated with the measures from Toronto Public Health as it relates to social distancing, cohorting and changes to school and classroom settings and routines.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4"/>
          <p:cNvSpPr txBox="1">
            <a:spLocks noGrp="1"/>
          </p:cNvSpPr>
          <p:nvPr>
            <p:ph type="title"/>
          </p:nvPr>
        </p:nvSpPr>
        <p:spPr>
          <a:xfrm>
            <a:off x="381001" y="654507"/>
            <a:ext cx="6095999" cy="71709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CA"/>
              <a:t>Special Equipment Amount</a:t>
            </a:r>
            <a:br>
              <a:rPr lang="en-CA" b="0"/>
            </a:br>
            <a:br>
              <a:rPr lang="en-CA" b="0"/>
            </a:br>
            <a:br>
              <a:rPr lang="en-CA"/>
            </a:br>
            <a:endParaRPr/>
          </a:p>
        </p:txBody>
      </p:sp>
      <p:sp>
        <p:nvSpPr>
          <p:cNvPr id="211" name="Google Shape;211;p24"/>
          <p:cNvSpPr txBox="1">
            <a:spLocks noGrp="1"/>
          </p:cNvSpPr>
          <p:nvPr>
            <p:ph type="body" idx="1"/>
          </p:nvPr>
        </p:nvSpPr>
        <p:spPr>
          <a:xfrm>
            <a:off x="457200" y="1295400"/>
            <a:ext cx="8273237" cy="6278642"/>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endParaRPr/>
          </a:p>
          <a:p>
            <a:pPr marL="457200" lvl="0" indent="-457200" algn="l" rtl="0">
              <a:lnSpc>
                <a:spcPct val="100000"/>
              </a:lnSpc>
              <a:spcBef>
                <a:spcPts val="0"/>
              </a:spcBef>
              <a:spcAft>
                <a:spcPts val="0"/>
              </a:spcAft>
              <a:buClr>
                <a:schemeClr val="dk1"/>
              </a:buClr>
              <a:buSzPts val="2800"/>
              <a:buFont typeface="Arial"/>
              <a:buChar char="•"/>
            </a:pPr>
            <a:r>
              <a:rPr lang="en-CA" sz="2800"/>
              <a:t>Beginning in September 2020, SEA equipment will be tracked in SAP CRM. Schools will be sent their SEA inventory to confirm. Training and support will be available in September 2020</a:t>
            </a:r>
            <a:endParaRPr/>
          </a:p>
          <a:p>
            <a:pPr marL="457200" lvl="0" indent="-457200" algn="l" rtl="0">
              <a:lnSpc>
                <a:spcPct val="100000"/>
              </a:lnSpc>
              <a:spcBef>
                <a:spcPts val="0"/>
              </a:spcBef>
              <a:spcAft>
                <a:spcPts val="0"/>
              </a:spcAft>
              <a:buClr>
                <a:schemeClr val="dk1"/>
              </a:buClr>
              <a:buSzPts val="2800"/>
              <a:buFont typeface="Arial"/>
              <a:buChar char="•"/>
            </a:pPr>
            <a:r>
              <a:rPr lang="en-CA" sz="2800"/>
              <a:t>Students will continue to have access to the devices that they have been sent at the onset of our transition to remote learning in March due to the school closures; the decision of returning the device to school daily or keeping it at school or home can be made in collaboration between the school and the student/family</a:t>
            </a:r>
            <a:endParaRPr/>
          </a:p>
          <a:p>
            <a:pPr marL="0" lvl="0" indent="0" algn="l" rtl="0">
              <a:lnSpc>
                <a:spcPct val="100000"/>
              </a:lnSpc>
              <a:spcBef>
                <a:spcPts val="0"/>
              </a:spcBef>
              <a:spcAft>
                <a:spcPts val="0"/>
              </a:spcAft>
              <a:buSzPts val="1400"/>
              <a:buNone/>
            </a:pPr>
            <a:br>
              <a:rPr lang="en-CA" sz="2800"/>
            </a:br>
            <a:br>
              <a:rPr lang="en-CA"/>
            </a:b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5"/>
          <p:cNvSpPr txBox="1">
            <a:spLocks noGrp="1"/>
          </p:cNvSpPr>
          <p:nvPr>
            <p:ph type="title"/>
          </p:nvPr>
        </p:nvSpPr>
        <p:spPr>
          <a:xfrm>
            <a:off x="2938399" y="654507"/>
            <a:ext cx="3267300" cy="560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CA"/>
              <a:t>Accessibility</a:t>
            </a:r>
            <a:endParaRPr/>
          </a:p>
        </p:txBody>
      </p:sp>
      <p:sp>
        <p:nvSpPr>
          <p:cNvPr id="218" name="Google Shape;218;p25"/>
          <p:cNvSpPr txBox="1">
            <a:spLocks noGrp="1"/>
          </p:cNvSpPr>
          <p:nvPr>
            <p:ph type="body" idx="1"/>
          </p:nvPr>
        </p:nvSpPr>
        <p:spPr>
          <a:xfrm>
            <a:off x="435375" y="1654300"/>
            <a:ext cx="8273100" cy="4591800"/>
          </a:xfrm>
          <a:prstGeom prst="rect">
            <a:avLst/>
          </a:prstGeom>
          <a:noFill/>
          <a:ln>
            <a:noFill/>
          </a:ln>
        </p:spPr>
        <p:txBody>
          <a:bodyPr spcFirstLastPara="1" wrap="square" lIns="0" tIns="0" rIns="0" bIns="0" anchor="t" anchorCtr="0">
            <a:noAutofit/>
          </a:bodyPr>
          <a:lstStyle/>
          <a:p>
            <a:pPr marL="457200" lvl="0" indent="-317500" algn="l" rtl="0">
              <a:lnSpc>
                <a:spcPct val="115000"/>
              </a:lnSpc>
              <a:spcBef>
                <a:spcPts val="500"/>
              </a:spcBef>
              <a:spcAft>
                <a:spcPts val="0"/>
              </a:spcAft>
              <a:buSzPts val="1400"/>
              <a:buFont typeface="Verdana"/>
              <a:buChar char="●"/>
            </a:pPr>
            <a:r>
              <a:rPr lang="en-CA">
                <a:highlight>
                  <a:srgbClr val="FFFFFF"/>
                </a:highlight>
                <a:latin typeface="Verdana"/>
                <a:ea typeface="Verdana"/>
                <a:cs typeface="Verdana"/>
                <a:sym typeface="Verdana"/>
              </a:rPr>
              <a:t>Use of board-approved synchronous and asynchronous learning platforms to be fully accessible (e.g., Zoom)</a:t>
            </a:r>
            <a:endParaRPr>
              <a:highlight>
                <a:srgbClr val="FFFFFF"/>
              </a:highlight>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CA">
                <a:highlight>
                  <a:srgbClr val="FFFFFF"/>
                </a:highlight>
                <a:latin typeface="Verdana"/>
                <a:ea typeface="Verdana"/>
                <a:cs typeface="Verdana"/>
                <a:sym typeface="Verdana"/>
              </a:rPr>
              <a:t>Encourage that the use of accessible features (e.g., Closed Captioning) are enabled </a:t>
            </a:r>
            <a:endParaRPr>
              <a:highlight>
                <a:srgbClr val="FFFFFF"/>
              </a:highlight>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CA">
                <a:highlight>
                  <a:srgbClr val="FFFFFF"/>
                </a:highlight>
                <a:latin typeface="Verdana"/>
                <a:ea typeface="Verdana"/>
                <a:cs typeface="Verdana"/>
                <a:sym typeface="Verdana"/>
              </a:rPr>
              <a:t>Monitor students resources to support the delivery of remote learning</a:t>
            </a:r>
            <a:endParaRPr>
              <a:highlight>
                <a:srgbClr val="FFFFFF"/>
              </a:highlight>
              <a:latin typeface="Verdana"/>
              <a:ea typeface="Verdana"/>
              <a:cs typeface="Verdana"/>
              <a:sym typeface="Verdana"/>
            </a:endParaRPr>
          </a:p>
          <a:p>
            <a:pPr marL="457200" lvl="0" indent="0" algn="l" rtl="0">
              <a:lnSpc>
                <a:spcPct val="115000"/>
              </a:lnSpc>
              <a:spcBef>
                <a:spcPts val="1400"/>
              </a:spcBef>
              <a:spcAft>
                <a:spcPts val="1400"/>
              </a:spcAft>
              <a:buSzPts val="14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6"/>
          <p:cNvSpPr txBox="1">
            <a:spLocks noGrp="1"/>
          </p:cNvSpPr>
          <p:nvPr>
            <p:ph type="title"/>
          </p:nvPr>
        </p:nvSpPr>
        <p:spPr>
          <a:xfrm>
            <a:off x="304800" y="824230"/>
            <a:ext cx="8686800" cy="1306127"/>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SzPts val="1400"/>
              <a:buNone/>
            </a:pPr>
            <a:r>
              <a:rPr lang="en-CA" sz="3600"/>
              <a:t>Personal Protective Equipment (PPE)</a:t>
            </a:r>
            <a:br>
              <a:rPr lang="en-CA" sz="4800" b="0"/>
            </a:br>
            <a:endParaRPr sz="4800"/>
          </a:p>
        </p:txBody>
      </p:sp>
      <p:sp>
        <p:nvSpPr>
          <p:cNvPr id="225" name="Google Shape;225;p26"/>
          <p:cNvSpPr txBox="1"/>
          <p:nvPr/>
        </p:nvSpPr>
        <p:spPr>
          <a:xfrm>
            <a:off x="8755633" y="6522338"/>
            <a:ext cx="249554" cy="224790"/>
          </a:xfrm>
          <a:prstGeom prst="rect">
            <a:avLst/>
          </a:prstGeom>
          <a:noFill/>
          <a:ln>
            <a:noFill/>
          </a:ln>
        </p:spPr>
        <p:txBody>
          <a:bodyPr spcFirstLastPara="1" wrap="square" lIns="0" tIns="0" rIns="0" bIns="0" anchor="t" anchorCtr="0">
            <a:spAutoFit/>
          </a:bodyPr>
          <a:lstStyle/>
          <a:p>
            <a:pPr marL="25400" marR="0" lvl="0" indent="0" algn="l" rtl="0">
              <a:lnSpc>
                <a:spcPct val="117857"/>
              </a:lnSpc>
              <a:spcBef>
                <a:spcPts val="0"/>
              </a:spcBef>
              <a:spcAft>
                <a:spcPts val="0"/>
              </a:spcAft>
              <a:buClr>
                <a:srgbClr val="000000"/>
              </a:buClr>
              <a:buSzPts val="1400"/>
              <a:buFont typeface="Arial"/>
              <a:buNone/>
            </a:pPr>
            <a:fld id="{00000000-1234-1234-1234-123412341234}" type="slidenum">
              <a:rPr lang="en-CA" sz="1400" b="0" i="0" u="none" strike="noStrike" cap="none">
                <a:solidFill>
                  <a:srgbClr val="92A199"/>
                </a:solidFill>
                <a:latin typeface="Arial"/>
                <a:ea typeface="Arial"/>
                <a:cs typeface="Arial"/>
                <a:sym typeface="Arial"/>
              </a:rPr>
              <a:t>26</a:t>
            </a:fld>
            <a:endParaRPr sz="1400" b="0" i="0" u="none" strike="noStrike" cap="none">
              <a:solidFill>
                <a:schemeClr val="dk1"/>
              </a:solidFill>
              <a:latin typeface="Arial"/>
              <a:ea typeface="Arial"/>
              <a:cs typeface="Arial"/>
              <a:sym typeface="Arial"/>
            </a:endParaRPr>
          </a:p>
        </p:txBody>
      </p:sp>
      <p:sp>
        <p:nvSpPr>
          <p:cNvPr id="226" name="Google Shape;226;p26"/>
          <p:cNvSpPr txBox="1"/>
          <p:nvPr/>
        </p:nvSpPr>
        <p:spPr>
          <a:xfrm>
            <a:off x="304800" y="1600200"/>
            <a:ext cx="8342122" cy="4396716"/>
          </a:xfrm>
          <a:prstGeom prst="rect">
            <a:avLst/>
          </a:prstGeom>
          <a:noFill/>
          <a:ln>
            <a:noFill/>
          </a:ln>
        </p:spPr>
        <p:txBody>
          <a:bodyPr spcFirstLastPara="1" wrap="square" lIns="0" tIns="13325" rIns="0" bIns="0" anchor="t" anchorCtr="0">
            <a:spAutoFit/>
          </a:bodyPr>
          <a:lstStyle/>
          <a:p>
            <a:pPr marL="285750" marR="0" lvl="0" indent="-285750" algn="l" rtl="0">
              <a:lnSpc>
                <a:spcPct val="100000"/>
              </a:lnSpc>
              <a:spcBef>
                <a:spcPts val="0"/>
              </a:spcBef>
              <a:spcAft>
                <a:spcPts val="0"/>
              </a:spcAft>
              <a:buClr>
                <a:schemeClr val="dk1"/>
              </a:buClr>
              <a:buSzPts val="2500"/>
              <a:buFont typeface="Arial"/>
              <a:buChar char="•"/>
            </a:pPr>
            <a:r>
              <a:rPr lang="en-CA" sz="2500" b="0" i="0" u="none" strike="noStrike" cap="none">
                <a:solidFill>
                  <a:schemeClr val="dk1"/>
                </a:solidFill>
                <a:latin typeface="Calibri"/>
                <a:ea typeface="Calibri"/>
                <a:cs typeface="Calibri"/>
                <a:sym typeface="Calibri"/>
              </a:rPr>
              <a:t>Initial PPE will be provided by the Board for all students and staff and delivered to schools prior to school opening</a:t>
            </a:r>
            <a:endParaRPr sz="15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500"/>
              <a:buFont typeface="Arial"/>
              <a:buChar char="•"/>
            </a:pPr>
            <a:r>
              <a:rPr lang="en-CA" sz="2500" b="0" i="0" u="none" strike="noStrike" cap="none">
                <a:solidFill>
                  <a:schemeClr val="dk1"/>
                </a:solidFill>
                <a:latin typeface="Calibri"/>
                <a:ea typeface="Calibri"/>
                <a:cs typeface="Calibri"/>
                <a:sym typeface="Calibri"/>
              </a:rPr>
              <a:t>School Administrators can order PPE through the TDSB Distribution Centre based on the needs of the staff  (surgical masks, gloves, gowns, face shields, etc.,) and students (non surgical masks or face coverings) in their ISP classes</a:t>
            </a:r>
            <a:endParaRPr sz="15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500"/>
              <a:buFont typeface="Arial"/>
              <a:buChar char="•"/>
            </a:pPr>
            <a:r>
              <a:rPr lang="en-CA" sz="2500" b="0" i="0" u="none" strike="noStrike" cap="none">
                <a:solidFill>
                  <a:schemeClr val="dk1"/>
                </a:solidFill>
                <a:latin typeface="Calibri"/>
                <a:ea typeface="Calibri"/>
                <a:cs typeface="Calibri"/>
                <a:sym typeface="Calibri"/>
              </a:rPr>
              <a:t>The TDSB Distribution Centre has been given a list of Congregated Sites and schools with ISP classes to flag as priority schools due to the unique circumstances they support; PPE is managed through Occupational Health and Safety</a:t>
            </a:r>
            <a:endParaRPr sz="1500" b="0" i="0" u="none" strike="noStrike" cap="none">
              <a:solidFill>
                <a:srgbClr val="000000"/>
              </a:solidFill>
              <a:latin typeface="Arial"/>
              <a:ea typeface="Arial"/>
              <a:cs typeface="Arial"/>
              <a:sym typeface="Arial"/>
            </a:endParaRPr>
          </a:p>
          <a:p>
            <a:pPr marL="12700" marR="5080" lvl="0" indent="-12700" algn="l" rtl="0">
              <a:lnSpc>
                <a:spcPct val="100000"/>
              </a:lnSpc>
              <a:spcBef>
                <a:spcPts val="105"/>
              </a:spcBef>
              <a:spcAft>
                <a:spcPts val="0"/>
              </a:spcAft>
              <a:buClr>
                <a:srgbClr val="000000"/>
              </a:buClr>
              <a:buSzPts val="4400"/>
              <a:buFont typeface="Arial"/>
              <a:buNone/>
            </a:pPr>
            <a:endParaRPr sz="4400" b="0" i="0" u="none" strike="noStrike" cap="non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7"/>
          <p:cNvSpPr txBox="1">
            <a:spLocks noGrp="1"/>
          </p:cNvSpPr>
          <p:nvPr>
            <p:ph type="title"/>
          </p:nvPr>
        </p:nvSpPr>
        <p:spPr>
          <a:xfrm>
            <a:off x="304800" y="824230"/>
            <a:ext cx="8686800" cy="1306127"/>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SzPts val="1400"/>
              <a:buNone/>
            </a:pPr>
            <a:r>
              <a:rPr lang="en-CA" sz="3600"/>
              <a:t>Personal Protective Equipment (PPE)</a:t>
            </a:r>
            <a:br>
              <a:rPr lang="en-CA" sz="4800" b="0"/>
            </a:br>
            <a:endParaRPr sz="4800"/>
          </a:p>
        </p:txBody>
      </p:sp>
      <p:sp>
        <p:nvSpPr>
          <p:cNvPr id="233" name="Google Shape;233;p27"/>
          <p:cNvSpPr txBox="1"/>
          <p:nvPr/>
        </p:nvSpPr>
        <p:spPr>
          <a:xfrm>
            <a:off x="8755633" y="6522338"/>
            <a:ext cx="249554" cy="224790"/>
          </a:xfrm>
          <a:prstGeom prst="rect">
            <a:avLst/>
          </a:prstGeom>
          <a:noFill/>
          <a:ln>
            <a:noFill/>
          </a:ln>
        </p:spPr>
        <p:txBody>
          <a:bodyPr spcFirstLastPara="1" wrap="square" lIns="0" tIns="0" rIns="0" bIns="0" anchor="t" anchorCtr="0">
            <a:spAutoFit/>
          </a:bodyPr>
          <a:lstStyle/>
          <a:p>
            <a:pPr marL="25400" marR="0" lvl="0" indent="0" algn="l" rtl="0">
              <a:lnSpc>
                <a:spcPct val="117857"/>
              </a:lnSpc>
              <a:spcBef>
                <a:spcPts val="0"/>
              </a:spcBef>
              <a:spcAft>
                <a:spcPts val="0"/>
              </a:spcAft>
              <a:buClr>
                <a:srgbClr val="000000"/>
              </a:buClr>
              <a:buSzPts val="1400"/>
              <a:buFont typeface="Arial"/>
              <a:buNone/>
            </a:pPr>
            <a:fld id="{00000000-1234-1234-1234-123412341234}" type="slidenum">
              <a:rPr lang="en-CA" sz="1400" b="0" i="0" u="none" strike="noStrike" cap="none">
                <a:solidFill>
                  <a:srgbClr val="92A199"/>
                </a:solidFill>
                <a:latin typeface="Arial"/>
                <a:ea typeface="Arial"/>
                <a:cs typeface="Arial"/>
                <a:sym typeface="Arial"/>
              </a:rPr>
              <a:t>27</a:t>
            </a:fld>
            <a:endParaRPr sz="1400" b="0" i="0" u="none" strike="noStrike" cap="none">
              <a:solidFill>
                <a:schemeClr val="dk1"/>
              </a:solidFill>
              <a:latin typeface="Arial"/>
              <a:ea typeface="Arial"/>
              <a:cs typeface="Arial"/>
              <a:sym typeface="Arial"/>
            </a:endParaRPr>
          </a:p>
        </p:txBody>
      </p:sp>
      <p:sp>
        <p:nvSpPr>
          <p:cNvPr id="234" name="Google Shape;234;p27"/>
          <p:cNvSpPr txBox="1"/>
          <p:nvPr/>
        </p:nvSpPr>
        <p:spPr>
          <a:xfrm>
            <a:off x="304800" y="1600200"/>
            <a:ext cx="8342122" cy="4753224"/>
          </a:xfrm>
          <a:prstGeom prst="rect">
            <a:avLst/>
          </a:prstGeom>
          <a:noFill/>
          <a:ln>
            <a:noFill/>
          </a:ln>
        </p:spPr>
        <p:txBody>
          <a:bodyPr spcFirstLastPara="1" wrap="square" lIns="0" tIns="13325" rIns="0" bIns="0" anchor="t" anchorCtr="0">
            <a:spAutoFit/>
          </a:bodyPr>
          <a:lstStyle/>
          <a:p>
            <a:pPr marL="285750" marR="0" lvl="0" indent="-285750" algn="l" rtl="0">
              <a:lnSpc>
                <a:spcPct val="100000"/>
              </a:lnSpc>
              <a:spcBef>
                <a:spcPts val="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Although masks are required for students in Grade 4-12, exceptions will be made for students with special education needs if required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Instructional information &amp; training will be provided regarding the proper use of masks (e.g. informational posters, videos, etc.)</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student screening tool </a:t>
            </a:r>
            <a:r>
              <a:rPr lang="en-CA" sz="2400" b="0" i="0" u="sng" strike="noStrike" cap="none">
                <a:solidFill>
                  <a:schemeClr val="dk1"/>
                </a:solidFill>
                <a:latin typeface="Calibri"/>
                <a:ea typeface="Calibri"/>
                <a:cs typeface="Calibri"/>
                <a:sym typeface="Calibri"/>
                <a:hlinkClick r:id="rId3"/>
              </a:rPr>
              <a:t>https://www.toronto.ca/wp-content/uploads/2020/08/94e5-Survey-poster-Schools.pdf</a:t>
            </a:r>
            <a:endParaRPr sz="24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2400"/>
              <a:buFont typeface="Arial"/>
              <a:buChar char="•"/>
            </a:pPr>
            <a:r>
              <a:rPr lang="en-CA" sz="2400" b="0" i="0" u="none" strike="noStrike" cap="none">
                <a:solidFill>
                  <a:schemeClr val="dk1"/>
                </a:solidFill>
                <a:latin typeface="Calibri"/>
                <a:ea typeface="Calibri"/>
                <a:cs typeface="Calibri"/>
                <a:sym typeface="Calibri"/>
              </a:rPr>
              <a:t>Screening for students who are non-verbal, and/or have a speech, language or hearing disorder:</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CA" sz="2400" b="0" i="0" u="sng" strike="noStrike" cap="none">
                <a:solidFill>
                  <a:schemeClr val="dk1"/>
                </a:solidFill>
                <a:latin typeface="Calibri"/>
                <a:ea typeface="Calibri"/>
                <a:cs typeface="Calibri"/>
                <a:sym typeface="Calibri"/>
                <a:hlinkClick r:id="rId4"/>
              </a:rPr>
              <a:t>https://drive.google.com/file/d/19t_8A9MoL4fA2m90nixoyg2f9YxjIdTA/view?usp=sharing</a:t>
            </a:r>
            <a:r>
              <a:rPr lang="en-CA" sz="2400" b="0" i="0" u="none" strike="noStrike" cap="none">
                <a:solidFill>
                  <a:schemeClr val="dk1"/>
                </a:solidFill>
                <a:latin typeface="Calibri"/>
                <a:ea typeface="Calibri"/>
                <a:cs typeface="Calibri"/>
                <a:sym typeface="Calibri"/>
              </a:rPr>
              <a:t> </a:t>
            </a:r>
            <a:br>
              <a:rPr lang="en-CA" sz="2400" b="0" i="0" u="none" strike="noStrike" cap="none">
                <a:solidFill>
                  <a:schemeClr val="dk1"/>
                </a:solidFill>
                <a:latin typeface="Calibri"/>
                <a:ea typeface="Calibri"/>
                <a:cs typeface="Calibri"/>
                <a:sym typeface="Calibri"/>
              </a:rPr>
            </a:br>
            <a:endParaRPr sz="440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8"/>
          <p:cNvSpPr txBox="1">
            <a:spLocks noGrp="1"/>
          </p:cNvSpPr>
          <p:nvPr>
            <p:ph type="title"/>
          </p:nvPr>
        </p:nvSpPr>
        <p:spPr>
          <a:xfrm>
            <a:off x="298490" y="762000"/>
            <a:ext cx="7848600" cy="1306127"/>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SzPts val="1400"/>
              <a:buNone/>
            </a:pPr>
            <a:r>
              <a:rPr lang="en-CA" sz="3600"/>
              <a:t>Transportation</a:t>
            </a:r>
            <a:br>
              <a:rPr lang="en-CA" sz="4800" b="0"/>
            </a:br>
            <a:endParaRPr sz="4800"/>
          </a:p>
        </p:txBody>
      </p:sp>
      <p:sp>
        <p:nvSpPr>
          <p:cNvPr id="241" name="Google Shape;241;p28"/>
          <p:cNvSpPr txBox="1"/>
          <p:nvPr/>
        </p:nvSpPr>
        <p:spPr>
          <a:xfrm>
            <a:off x="8755633" y="6522338"/>
            <a:ext cx="249554" cy="224790"/>
          </a:xfrm>
          <a:prstGeom prst="rect">
            <a:avLst/>
          </a:prstGeom>
          <a:noFill/>
          <a:ln>
            <a:noFill/>
          </a:ln>
        </p:spPr>
        <p:txBody>
          <a:bodyPr spcFirstLastPara="1" wrap="square" lIns="0" tIns="0" rIns="0" bIns="0" anchor="t" anchorCtr="0">
            <a:spAutoFit/>
          </a:bodyPr>
          <a:lstStyle/>
          <a:p>
            <a:pPr marL="25400" marR="0" lvl="0" indent="0" algn="l" rtl="0">
              <a:lnSpc>
                <a:spcPct val="117857"/>
              </a:lnSpc>
              <a:spcBef>
                <a:spcPts val="0"/>
              </a:spcBef>
              <a:spcAft>
                <a:spcPts val="0"/>
              </a:spcAft>
              <a:buClr>
                <a:srgbClr val="000000"/>
              </a:buClr>
              <a:buSzPts val="1400"/>
              <a:buFont typeface="Arial"/>
              <a:buNone/>
            </a:pPr>
            <a:fld id="{00000000-1234-1234-1234-123412341234}" type="slidenum">
              <a:rPr lang="en-CA" sz="1400" b="0" i="0" u="none" strike="noStrike" cap="none">
                <a:solidFill>
                  <a:srgbClr val="92A199"/>
                </a:solidFill>
                <a:latin typeface="Arial"/>
                <a:ea typeface="Arial"/>
                <a:cs typeface="Arial"/>
                <a:sym typeface="Arial"/>
              </a:rPr>
              <a:t>28</a:t>
            </a:fld>
            <a:endParaRPr sz="1400" b="0" i="0" u="none" strike="noStrike" cap="none">
              <a:solidFill>
                <a:schemeClr val="dk1"/>
              </a:solidFill>
              <a:latin typeface="Arial"/>
              <a:ea typeface="Arial"/>
              <a:cs typeface="Arial"/>
              <a:sym typeface="Arial"/>
            </a:endParaRPr>
          </a:p>
        </p:txBody>
      </p:sp>
      <p:sp>
        <p:nvSpPr>
          <p:cNvPr id="242" name="Google Shape;242;p28"/>
          <p:cNvSpPr txBox="1"/>
          <p:nvPr/>
        </p:nvSpPr>
        <p:spPr>
          <a:xfrm>
            <a:off x="304800" y="1524000"/>
            <a:ext cx="8414257" cy="5768887"/>
          </a:xfrm>
          <a:prstGeom prst="rect">
            <a:avLst/>
          </a:prstGeom>
          <a:noFill/>
          <a:ln>
            <a:noFill/>
          </a:ln>
        </p:spPr>
        <p:txBody>
          <a:bodyPr spcFirstLastPara="1" wrap="square" lIns="0" tIns="13325" rIns="0" bIns="0" anchor="t" anchorCtr="0">
            <a:spAutoFit/>
          </a:bodyPr>
          <a:lstStyle/>
          <a:p>
            <a:pPr marL="342900" marR="0" lvl="0" indent="-342900" algn="l" rtl="0">
              <a:lnSpc>
                <a:spcPct val="100000"/>
              </a:lnSpc>
              <a:spcBef>
                <a:spcPts val="0"/>
              </a:spcBef>
              <a:spcAft>
                <a:spcPts val="0"/>
              </a:spcAft>
              <a:buClr>
                <a:schemeClr val="dk1"/>
              </a:buClr>
              <a:buSzPts val="2000"/>
              <a:buFont typeface="Arial"/>
              <a:buChar char="•"/>
            </a:pPr>
            <a:r>
              <a:rPr lang="en-CA" sz="2000" b="0" i="0" u="none" strike="noStrike" cap="none">
                <a:solidFill>
                  <a:schemeClr val="dk1"/>
                </a:solidFill>
                <a:latin typeface="Calibri"/>
                <a:ea typeface="Calibri"/>
                <a:cs typeface="Calibri"/>
                <a:sym typeface="Calibri"/>
              </a:rPr>
              <a:t>Busses will be running at full capacity on a staggered start with a seating plan for all students; windows are recommended to be open; siblings and students in the same class can sit together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CA" sz="2000" b="0" i="0" u="none" strike="noStrike" cap="none">
                <a:solidFill>
                  <a:schemeClr val="dk1"/>
                </a:solidFill>
                <a:latin typeface="Calibri"/>
                <a:ea typeface="Calibri"/>
                <a:cs typeface="Calibri"/>
                <a:sym typeface="Calibri"/>
              </a:rPr>
              <a:t>Masks required for all bus riders, who don’t have an exemption; Enhanced cleaning of all buses, including wiping down all high touch surfaces between runs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CA" sz="2000" b="0" i="0" u="none" strike="noStrike" cap="none">
                <a:solidFill>
                  <a:schemeClr val="dk1"/>
                </a:solidFill>
                <a:latin typeface="Calibri"/>
                <a:ea typeface="Calibri"/>
                <a:cs typeface="Calibri"/>
                <a:sym typeface="Calibri"/>
              </a:rPr>
              <a:t>Special education students prioritized for busing to start the year.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CA" sz="2000" b="0" i="0" u="none" strike="noStrike" cap="none">
                <a:solidFill>
                  <a:schemeClr val="dk1"/>
                </a:solidFill>
                <a:latin typeface="Calibri"/>
                <a:ea typeface="Calibri"/>
                <a:cs typeface="Calibri"/>
                <a:sym typeface="Calibri"/>
              </a:rPr>
              <a:t> As a result, TDSB and TCDSB will be proceeding with the following staggered start for student transportation services to begin the 2020-21 school year:</a:t>
            </a:r>
            <a:endParaRPr sz="2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000"/>
              <a:buFont typeface="Calibri"/>
              <a:buChar char="•"/>
            </a:pPr>
            <a:endParaRPr sz="2000" b="0" i="0" u="none" strike="noStrike" cap="none">
              <a:solidFill>
                <a:schemeClr val="dk1"/>
              </a:solidFill>
              <a:latin typeface="Calibri"/>
              <a:ea typeface="Calibri"/>
              <a:cs typeface="Calibri"/>
              <a:sym typeface="Calibri"/>
            </a:endParaRPr>
          </a:p>
          <a:p>
            <a:pPr marL="914400" marR="0" lvl="1" indent="-336550" algn="l" rtl="0">
              <a:lnSpc>
                <a:spcPct val="115000"/>
              </a:lnSpc>
              <a:spcBef>
                <a:spcPts val="0"/>
              </a:spcBef>
              <a:spcAft>
                <a:spcPts val="0"/>
              </a:spcAft>
              <a:buClr>
                <a:schemeClr val="dk1"/>
              </a:buClr>
              <a:buSzPts val="1700"/>
              <a:buFont typeface="Arial"/>
              <a:buChar char="○"/>
            </a:pPr>
            <a:r>
              <a:rPr lang="en-CA" sz="1700" b="1" i="1" u="none" strike="noStrike" cap="none">
                <a:solidFill>
                  <a:schemeClr val="dk1"/>
                </a:solidFill>
                <a:latin typeface="Arial"/>
                <a:ea typeface="Arial"/>
                <a:cs typeface="Arial"/>
                <a:sym typeface="Arial"/>
              </a:rPr>
              <a:t>During week 1 of the school year (September 8-11)</a:t>
            </a:r>
            <a:r>
              <a:rPr lang="en-CA" sz="1700" b="0" i="1" u="none" strike="noStrike" cap="none">
                <a:solidFill>
                  <a:schemeClr val="dk1"/>
                </a:solidFill>
                <a:latin typeface="Arial"/>
                <a:ea typeface="Arial"/>
                <a:cs typeface="Arial"/>
                <a:sym typeface="Arial"/>
              </a:rPr>
              <a:t> only students with special education needs will be provided with student transportation.</a:t>
            </a:r>
            <a:endParaRPr sz="1700" b="0" i="1" u="none" strike="noStrike" cap="none">
              <a:solidFill>
                <a:schemeClr val="dk1"/>
              </a:solidFill>
              <a:latin typeface="Arial"/>
              <a:ea typeface="Arial"/>
              <a:cs typeface="Arial"/>
              <a:sym typeface="Arial"/>
            </a:endParaRPr>
          </a:p>
          <a:p>
            <a:pPr marL="914400" marR="0" lvl="1" indent="-336550" algn="l" rtl="0">
              <a:lnSpc>
                <a:spcPct val="115000"/>
              </a:lnSpc>
              <a:spcBef>
                <a:spcPts val="0"/>
              </a:spcBef>
              <a:spcAft>
                <a:spcPts val="0"/>
              </a:spcAft>
              <a:buClr>
                <a:schemeClr val="dk1"/>
              </a:buClr>
              <a:buSzPts val="1700"/>
              <a:buFont typeface="Arial"/>
              <a:buChar char="○"/>
            </a:pPr>
            <a:r>
              <a:rPr lang="en-CA" sz="1700" b="1" i="1" u="none" strike="noStrike" cap="none">
                <a:solidFill>
                  <a:schemeClr val="dk1"/>
                </a:solidFill>
                <a:latin typeface="Arial"/>
                <a:ea typeface="Arial"/>
                <a:cs typeface="Arial"/>
                <a:sym typeface="Arial"/>
              </a:rPr>
              <a:t>Beginning September 14 (week 2 of the school year),</a:t>
            </a:r>
            <a:r>
              <a:rPr lang="en-CA" sz="1700" b="0" i="1" u="none" strike="noStrike" cap="none">
                <a:solidFill>
                  <a:schemeClr val="dk1"/>
                </a:solidFill>
                <a:latin typeface="Arial"/>
                <a:ea typeface="Arial"/>
                <a:cs typeface="Arial"/>
                <a:sym typeface="Arial"/>
              </a:rPr>
              <a:t> all other eligible students will be provided with student transportation, unless there is a significant driver shortage or other unforeseen issues related to COVID-19 that may require they are pushed back further.</a:t>
            </a:r>
            <a:endParaRPr sz="1700" b="0" i="1" u="none" strike="noStrike" cap="none">
              <a:solidFill>
                <a:schemeClr val="dk1"/>
              </a:solidFill>
              <a:latin typeface="Arial"/>
              <a:ea typeface="Arial"/>
              <a:cs typeface="Arial"/>
              <a:sym typeface="Arial"/>
            </a:endParaRPr>
          </a:p>
          <a:p>
            <a:pPr marL="914400" marR="0" lvl="0" indent="0" algn="l" rtl="0">
              <a:lnSpc>
                <a:spcPct val="100000"/>
              </a:lnSpc>
              <a:spcBef>
                <a:spcPts val="1200"/>
              </a:spcBef>
              <a:spcAft>
                <a:spcPts val="0"/>
              </a:spcAft>
              <a:buClr>
                <a:srgbClr val="000000"/>
              </a:buClr>
              <a:buSzPts val="1800"/>
              <a:buFont typeface="Arial"/>
              <a:buNone/>
            </a:pPr>
            <a:endParaRPr sz="18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br>
              <a:rPr lang="en-CA" sz="3200" b="0" i="0" u="none" strike="noStrike" cap="none">
                <a:solidFill>
                  <a:schemeClr val="dk1"/>
                </a:solidFill>
                <a:latin typeface="Calibri"/>
                <a:ea typeface="Calibri"/>
                <a:cs typeface="Calibri"/>
                <a:sym typeface="Calibri"/>
              </a:rPr>
            </a:br>
            <a:endParaRPr sz="3200" b="1" i="0" u="none" strike="noStrike" cap="none">
              <a:solidFill>
                <a:srgbClr val="00B05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9"/>
          <p:cNvSpPr txBox="1">
            <a:spLocks noGrp="1"/>
          </p:cNvSpPr>
          <p:nvPr>
            <p:ph type="title"/>
          </p:nvPr>
        </p:nvSpPr>
        <p:spPr>
          <a:xfrm>
            <a:off x="304800" y="628650"/>
            <a:ext cx="7848600" cy="763200"/>
          </a:xfrm>
          <a:prstGeom prst="rect">
            <a:avLst/>
          </a:prstGeom>
          <a:noFill/>
          <a:ln>
            <a:noFill/>
          </a:ln>
        </p:spPr>
        <p:txBody>
          <a:bodyPr spcFirstLastPara="1" wrap="square" lIns="0" tIns="13325" rIns="0" bIns="0" anchor="t" anchorCtr="0">
            <a:noAutofit/>
          </a:bodyPr>
          <a:lstStyle/>
          <a:p>
            <a:pPr marL="12700" lvl="0" indent="0" algn="l" rtl="0">
              <a:lnSpc>
                <a:spcPct val="100000"/>
              </a:lnSpc>
              <a:spcBef>
                <a:spcPts val="0"/>
              </a:spcBef>
              <a:spcAft>
                <a:spcPts val="0"/>
              </a:spcAft>
              <a:buSzPts val="1400"/>
              <a:buNone/>
            </a:pPr>
            <a:r>
              <a:rPr lang="en-CA" sz="3600"/>
              <a:t>Transportation- COVID-19 and Bus Safety</a:t>
            </a:r>
            <a:br>
              <a:rPr lang="en-CA" sz="4800" b="0"/>
            </a:br>
            <a:endParaRPr sz="4800"/>
          </a:p>
        </p:txBody>
      </p:sp>
      <p:sp>
        <p:nvSpPr>
          <p:cNvPr id="249" name="Google Shape;249;p29"/>
          <p:cNvSpPr txBox="1"/>
          <p:nvPr/>
        </p:nvSpPr>
        <p:spPr>
          <a:xfrm>
            <a:off x="8755633" y="6522338"/>
            <a:ext cx="249600" cy="224700"/>
          </a:xfrm>
          <a:prstGeom prst="rect">
            <a:avLst/>
          </a:prstGeom>
          <a:noFill/>
          <a:ln>
            <a:noFill/>
          </a:ln>
        </p:spPr>
        <p:txBody>
          <a:bodyPr spcFirstLastPara="1" wrap="square" lIns="0" tIns="0" rIns="0" bIns="0" anchor="t" anchorCtr="0">
            <a:noAutofit/>
          </a:bodyPr>
          <a:lstStyle/>
          <a:p>
            <a:pPr marL="25400" marR="0" lvl="0" indent="0" algn="l" rtl="0">
              <a:lnSpc>
                <a:spcPct val="117857"/>
              </a:lnSpc>
              <a:spcBef>
                <a:spcPts val="0"/>
              </a:spcBef>
              <a:spcAft>
                <a:spcPts val="0"/>
              </a:spcAft>
              <a:buClr>
                <a:srgbClr val="000000"/>
              </a:buClr>
              <a:buSzPts val="1400"/>
              <a:buFont typeface="Arial"/>
              <a:buNone/>
            </a:pPr>
            <a:fld id="{00000000-1234-1234-1234-123412341234}" type="slidenum">
              <a:rPr lang="en-CA" sz="1400" b="0" i="0" u="none" strike="noStrike" cap="none">
                <a:solidFill>
                  <a:srgbClr val="92A199"/>
                </a:solidFill>
                <a:latin typeface="Arial"/>
                <a:ea typeface="Arial"/>
                <a:cs typeface="Arial"/>
                <a:sym typeface="Arial"/>
              </a:rPr>
              <a:t>29</a:t>
            </a:fld>
            <a:endParaRPr sz="1400" b="0" i="0" u="none" strike="noStrike" cap="none">
              <a:solidFill>
                <a:schemeClr val="dk1"/>
              </a:solidFill>
              <a:latin typeface="Arial"/>
              <a:ea typeface="Arial"/>
              <a:cs typeface="Arial"/>
              <a:sym typeface="Arial"/>
            </a:endParaRPr>
          </a:p>
        </p:txBody>
      </p:sp>
      <p:sp>
        <p:nvSpPr>
          <p:cNvPr id="250" name="Google Shape;250;p29"/>
          <p:cNvSpPr txBox="1"/>
          <p:nvPr/>
        </p:nvSpPr>
        <p:spPr>
          <a:xfrm>
            <a:off x="304800" y="1258550"/>
            <a:ext cx="8414400" cy="5263800"/>
          </a:xfrm>
          <a:prstGeom prst="rect">
            <a:avLst/>
          </a:prstGeom>
          <a:noFill/>
          <a:ln>
            <a:noFill/>
          </a:ln>
        </p:spPr>
        <p:txBody>
          <a:bodyPr spcFirstLastPara="1" wrap="square" lIns="0" tIns="13325" rIns="0" bIns="0" anchor="t" anchorCtr="0">
            <a:noAutofit/>
          </a:bodyPr>
          <a:lstStyle/>
          <a:p>
            <a:pPr marL="0" marR="0" lvl="0" indent="0" algn="l" rtl="0">
              <a:lnSpc>
                <a:spcPct val="115000"/>
              </a:lnSpc>
              <a:spcBef>
                <a:spcPts val="1200"/>
              </a:spcBef>
              <a:spcAft>
                <a:spcPts val="0"/>
              </a:spcAft>
              <a:buClr>
                <a:srgbClr val="000000"/>
              </a:buClr>
              <a:buSzPts val="1900"/>
              <a:buFont typeface="Arial"/>
              <a:buNone/>
            </a:pPr>
            <a:r>
              <a:rPr lang="en-CA" sz="1900" b="0" i="0" u="none" strike="noStrike" cap="none">
                <a:solidFill>
                  <a:schemeClr val="dk1"/>
                </a:solidFill>
                <a:latin typeface="Calibri"/>
                <a:ea typeface="Calibri"/>
                <a:cs typeface="Calibri"/>
                <a:sym typeface="Calibri"/>
              </a:rPr>
              <a:t>The following COVID -19 safety protocols/precautions are being implemented by TSTG and school bus operators to help ensure the safety of students and drivers on student transportation services:</a:t>
            </a:r>
            <a:endParaRPr sz="1900" b="0" i="0" u="none" strike="noStrike" cap="none">
              <a:solidFill>
                <a:schemeClr val="dk1"/>
              </a:solidFill>
              <a:latin typeface="Calibri"/>
              <a:ea typeface="Calibri"/>
              <a:cs typeface="Calibri"/>
              <a:sym typeface="Calibri"/>
            </a:endParaRPr>
          </a:p>
          <a:p>
            <a:pPr marL="457200" marR="0" lvl="0" indent="-349250" algn="l" rtl="0">
              <a:lnSpc>
                <a:spcPct val="115000"/>
              </a:lnSpc>
              <a:spcBef>
                <a:spcPts val="1200"/>
              </a:spcBef>
              <a:spcAft>
                <a:spcPts val="0"/>
              </a:spcAft>
              <a:buClr>
                <a:schemeClr val="dk1"/>
              </a:buClr>
              <a:buSzPts val="1900"/>
              <a:buFont typeface="Arial"/>
              <a:buChar char="●"/>
            </a:pPr>
            <a:r>
              <a:rPr lang="en-CA" sz="1900" b="0" i="0" u="none" strike="noStrike" cap="none">
                <a:solidFill>
                  <a:schemeClr val="dk1"/>
                </a:solidFill>
                <a:latin typeface="Calibri"/>
                <a:ea typeface="Calibri"/>
                <a:cs typeface="Calibri"/>
                <a:sym typeface="Calibri"/>
              </a:rPr>
              <a:t>Requiring that all students (K-12) wear non-medical face coverings (exceptions will be made for students with medical conditions or other special exemptions);</a:t>
            </a:r>
            <a:endParaRPr sz="1900" b="0" i="0" u="none" strike="noStrike" cap="none">
              <a:solidFill>
                <a:schemeClr val="dk1"/>
              </a:solidFill>
              <a:latin typeface="Calibri"/>
              <a:ea typeface="Calibri"/>
              <a:cs typeface="Calibri"/>
              <a:sym typeface="Calibri"/>
            </a:endParaRPr>
          </a:p>
          <a:p>
            <a:pPr marL="457200" marR="0" lvl="0" indent="-349250" algn="l" rtl="0">
              <a:lnSpc>
                <a:spcPct val="115000"/>
              </a:lnSpc>
              <a:spcBef>
                <a:spcPts val="0"/>
              </a:spcBef>
              <a:spcAft>
                <a:spcPts val="0"/>
              </a:spcAft>
              <a:buClr>
                <a:schemeClr val="dk1"/>
              </a:buClr>
              <a:buSzPts val="1900"/>
              <a:buFont typeface="Arial"/>
              <a:buChar char="●"/>
            </a:pPr>
            <a:r>
              <a:rPr lang="en-CA" sz="1900" b="0" i="0" u="none" strike="noStrike" cap="none">
                <a:solidFill>
                  <a:schemeClr val="dk1"/>
                </a:solidFill>
                <a:latin typeface="Calibri"/>
                <a:ea typeface="Calibri"/>
                <a:cs typeface="Calibri"/>
                <a:sym typeface="Calibri"/>
              </a:rPr>
              <a:t>Requiring that all bus drivers wear medical masks and/or face shields;</a:t>
            </a:r>
            <a:endParaRPr sz="1900" b="0" i="0" u="none" strike="noStrike" cap="none">
              <a:solidFill>
                <a:schemeClr val="dk1"/>
              </a:solidFill>
              <a:latin typeface="Calibri"/>
              <a:ea typeface="Calibri"/>
              <a:cs typeface="Calibri"/>
              <a:sym typeface="Calibri"/>
            </a:endParaRPr>
          </a:p>
          <a:p>
            <a:pPr marL="457200" marR="0" lvl="0" indent="-349250" algn="l" rtl="0">
              <a:lnSpc>
                <a:spcPct val="115000"/>
              </a:lnSpc>
              <a:spcBef>
                <a:spcPts val="0"/>
              </a:spcBef>
              <a:spcAft>
                <a:spcPts val="0"/>
              </a:spcAft>
              <a:buClr>
                <a:schemeClr val="dk1"/>
              </a:buClr>
              <a:buSzPts val="1900"/>
              <a:buFont typeface="Arial"/>
              <a:buChar char="●"/>
            </a:pPr>
            <a:r>
              <a:rPr lang="en-CA" sz="1900" b="0" i="0" u="none" strike="noStrike" cap="none">
                <a:solidFill>
                  <a:schemeClr val="dk1"/>
                </a:solidFill>
                <a:latin typeface="Calibri"/>
                <a:ea typeface="Calibri"/>
                <a:cs typeface="Calibri"/>
                <a:sym typeface="Calibri"/>
              </a:rPr>
              <a:t>Assigning seats for students with siblings and classroom cohorts seated together; and,</a:t>
            </a:r>
            <a:endParaRPr sz="1900" b="0" i="0" u="none" strike="noStrike" cap="none">
              <a:solidFill>
                <a:schemeClr val="dk1"/>
              </a:solidFill>
              <a:latin typeface="Calibri"/>
              <a:ea typeface="Calibri"/>
              <a:cs typeface="Calibri"/>
              <a:sym typeface="Calibri"/>
            </a:endParaRPr>
          </a:p>
          <a:p>
            <a:pPr marL="457200" marR="0" lvl="0" indent="-349250" algn="l" rtl="0">
              <a:lnSpc>
                <a:spcPct val="115000"/>
              </a:lnSpc>
              <a:spcBef>
                <a:spcPts val="0"/>
              </a:spcBef>
              <a:spcAft>
                <a:spcPts val="0"/>
              </a:spcAft>
              <a:buClr>
                <a:schemeClr val="dk1"/>
              </a:buClr>
              <a:buSzPts val="1900"/>
              <a:buFont typeface="Arial"/>
              <a:buChar char="●"/>
            </a:pPr>
            <a:r>
              <a:rPr lang="en-CA" sz="1900" b="0" i="0" u="none" strike="noStrike" cap="none">
                <a:solidFill>
                  <a:schemeClr val="dk1"/>
                </a:solidFill>
                <a:latin typeface="Calibri"/>
                <a:ea typeface="Calibri"/>
                <a:cs typeface="Calibri"/>
                <a:sym typeface="Calibri"/>
              </a:rPr>
              <a:t>Enhanced cleaning of high touch surfaces (e.g. seats, inside hand railing, interior windows and walls, etc.) before and after each shift, as well as in between runs.</a:t>
            </a:r>
            <a:endParaRPr sz="1900" b="0" i="0" u="none" strike="noStrike" cap="none">
              <a:solidFill>
                <a:schemeClr val="dk1"/>
              </a:solidFill>
              <a:latin typeface="Calibri"/>
              <a:ea typeface="Calibri"/>
              <a:cs typeface="Calibri"/>
              <a:sym typeface="Calibri"/>
            </a:endParaRPr>
          </a:p>
          <a:p>
            <a:pPr marL="457200" marR="0" lvl="0" indent="0" algn="l" rtl="0">
              <a:lnSpc>
                <a:spcPct val="115000"/>
              </a:lnSpc>
              <a:spcBef>
                <a:spcPts val="1200"/>
              </a:spcBef>
              <a:spcAft>
                <a:spcPts val="0"/>
              </a:spcAft>
              <a:buClr>
                <a:srgbClr val="000000"/>
              </a:buClr>
              <a:buSzPts val="1900"/>
              <a:buFont typeface="Arial"/>
              <a:buNone/>
            </a:pPr>
            <a:endParaRPr sz="1900" b="0" i="0" u="none" strike="noStrike" cap="none">
              <a:solidFill>
                <a:schemeClr val="dk1"/>
              </a:solidFill>
              <a:latin typeface="Calibri"/>
              <a:ea typeface="Calibri"/>
              <a:cs typeface="Calibri"/>
              <a:sym typeface="Calibri"/>
            </a:endParaRPr>
          </a:p>
          <a:p>
            <a:pPr marL="457200" marR="0" lvl="0" indent="-349250" algn="l" rtl="0">
              <a:lnSpc>
                <a:spcPct val="115000"/>
              </a:lnSpc>
              <a:spcBef>
                <a:spcPts val="1200"/>
              </a:spcBef>
              <a:spcAft>
                <a:spcPts val="0"/>
              </a:spcAft>
              <a:buClr>
                <a:schemeClr val="dk1"/>
              </a:buClr>
              <a:buSzPts val="1900"/>
              <a:buFont typeface="Arial"/>
              <a:buChar char="●"/>
            </a:pPr>
            <a:r>
              <a:rPr lang="en-CA" sz="1900" b="0" i="0" u="none" strike="noStrike" cap="none">
                <a:solidFill>
                  <a:schemeClr val="dk1"/>
                </a:solidFill>
                <a:latin typeface="Calibri"/>
                <a:ea typeface="Calibri"/>
                <a:cs typeface="Calibri"/>
                <a:sym typeface="Calibri"/>
              </a:rPr>
              <a:t>Please see the full list of </a:t>
            </a:r>
            <a:r>
              <a:rPr lang="en-CA" sz="1900" b="0" i="0" u="sng" strike="noStrike" cap="none">
                <a:solidFill>
                  <a:schemeClr val="hlink"/>
                </a:solidFill>
                <a:latin typeface="Calibri"/>
                <a:ea typeface="Calibri"/>
                <a:cs typeface="Calibri"/>
                <a:sym typeface="Calibri"/>
                <a:hlinkClick r:id="rId3"/>
              </a:rPr>
              <a:t>health and safety protocols and precautions</a:t>
            </a:r>
            <a:r>
              <a:rPr lang="en-CA" sz="1900" b="0" i="0" u="none" strike="noStrike" cap="none">
                <a:solidFill>
                  <a:schemeClr val="dk1"/>
                </a:solidFill>
                <a:latin typeface="Calibri"/>
                <a:ea typeface="Calibri"/>
                <a:cs typeface="Calibri"/>
                <a:sym typeface="Calibri"/>
              </a:rPr>
              <a:t> to ensure the health and well-being of all students and drivers on bus.</a:t>
            </a:r>
            <a:endParaRPr sz="19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Arial"/>
              <a:buNone/>
            </a:pPr>
            <a:br>
              <a:rPr lang="en-CA" sz="3200" b="0" i="0" u="none" strike="noStrike" cap="none">
                <a:solidFill>
                  <a:schemeClr val="dk1"/>
                </a:solidFill>
                <a:latin typeface="Calibri"/>
                <a:ea typeface="Calibri"/>
                <a:cs typeface="Calibri"/>
                <a:sym typeface="Calibri"/>
              </a:rPr>
            </a:br>
            <a:endParaRPr sz="3200" b="1" i="0" u="none" strike="noStrike" cap="none">
              <a:solidFill>
                <a:srgbClr val="00B05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a:spLocks noGrp="1"/>
          </p:cNvSpPr>
          <p:nvPr>
            <p:ph type="title"/>
          </p:nvPr>
        </p:nvSpPr>
        <p:spPr>
          <a:xfrm>
            <a:off x="289875" y="654500"/>
            <a:ext cx="8418600" cy="560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CA" sz="3000"/>
              <a:t>Covid-19 Barriers for Students with Disabilities &amp; Recommendations : </a:t>
            </a:r>
            <a:r>
              <a:rPr lang="en-CA" sz="3000" b="0"/>
              <a:t>A Report from the Accessibility Education K-12</a:t>
            </a:r>
            <a:r>
              <a:rPr lang="en-CA" sz="1900" b="0">
                <a:solidFill>
                  <a:srgbClr val="1155CC"/>
                </a:solidFill>
              </a:rPr>
              <a:t> </a:t>
            </a:r>
            <a:endParaRPr sz="1900" b="0">
              <a:solidFill>
                <a:srgbClr val="1155CC"/>
              </a:solidFill>
            </a:endParaRPr>
          </a:p>
          <a:p>
            <a:pPr marL="0" lvl="0" indent="0" algn="l" rtl="0">
              <a:lnSpc>
                <a:spcPct val="100000"/>
              </a:lnSpc>
              <a:spcBef>
                <a:spcPts val="0"/>
              </a:spcBef>
              <a:spcAft>
                <a:spcPts val="0"/>
              </a:spcAft>
              <a:buSzPts val="1400"/>
              <a:buNone/>
            </a:pPr>
            <a:endParaRPr/>
          </a:p>
        </p:txBody>
      </p:sp>
      <p:sp>
        <p:nvSpPr>
          <p:cNvPr id="70" name="Google Shape;70;p3"/>
          <p:cNvSpPr txBox="1">
            <a:spLocks noGrp="1"/>
          </p:cNvSpPr>
          <p:nvPr>
            <p:ph type="body" idx="1"/>
          </p:nvPr>
        </p:nvSpPr>
        <p:spPr>
          <a:xfrm>
            <a:off x="289875" y="2046525"/>
            <a:ext cx="8418600" cy="4327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CA" sz="1400">
                <a:solidFill>
                  <a:srgbClr val="1F497D"/>
                </a:solidFill>
                <a:latin typeface="Arial"/>
                <a:ea typeface="Arial"/>
                <a:cs typeface="Arial"/>
                <a:sym typeface="Arial"/>
              </a:rPr>
              <a:t> </a:t>
            </a:r>
            <a:r>
              <a:rPr lang="en-CA" sz="1600"/>
              <a:t>The K-12 Education Standards Development Committee (The Committee) formed the small group when the Ministry of Education was seeking feedback from the Committee on the barriers and issues identified through the COVID-19 pandemic. The small group’s mandate includes using experiential learning from the COVID-19 pandemic to:</a:t>
            </a:r>
            <a:endParaRPr sz="1600"/>
          </a:p>
          <a:p>
            <a:pPr marL="0" lvl="0" indent="0" algn="l" rtl="0">
              <a:lnSpc>
                <a:spcPct val="115000"/>
              </a:lnSpc>
              <a:spcBef>
                <a:spcPts val="0"/>
              </a:spcBef>
              <a:spcAft>
                <a:spcPts val="0"/>
              </a:spcAft>
              <a:buClr>
                <a:schemeClr val="dk1"/>
              </a:buClr>
              <a:buSzPts val="1100"/>
              <a:buFont typeface="Arial"/>
              <a:buNone/>
            </a:pPr>
            <a:endParaRPr sz="1600"/>
          </a:p>
          <a:p>
            <a:pPr marL="0" lvl="0" indent="0" algn="l" rtl="0">
              <a:lnSpc>
                <a:spcPct val="115000"/>
              </a:lnSpc>
              <a:spcBef>
                <a:spcPts val="0"/>
              </a:spcBef>
              <a:spcAft>
                <a:spcPts val="0"/>
              </a:spcAft>
              <a:buSzPts val="1400"/>
              <a:buNone/>
            </a:pPr>
            <a:r>
              <a:rPr lang="en-CA" sz="1600"/>
              <a:t>The report addresses the following 9 barriers for students with disabilities as a result of COVID-19:</a:t>
            </a:r>
            <a:endParaRPr sz="1600"/>
          </a:p>
          <a:p>
            <a:pPr marL="457200" lvl="0" indent="-330200" algn="l" rtl="0">
              <a:lnSpc>
                <a:spcPct val="115000"/>
              </a:lnSpc>
              <a:spcBef>
                <a:spcPts val="0"/>
              </a:spcBef>
              <a:spcAft>
                <a:spcPts val="0"/>
              </a:spcAft>
              <a:buClr>
                <a:schemeClr val="dk1"/>
              </a:buClr>
              <a:buSzPts val="1600"/>
              <a:buFont typeface="Calibri"/>
              <a:buAutoNum type="arabicPeriod"/>
            </a:pPr>
            <a:r>
              <a:rPr lang="en-CA" sz="1600"/>
              <a:t>organizational, policy and procedural barriers</a:t>
            </a:r>
            <a:endParaRPr sz="1600"/>
          </a:p>
          <a:p>
            <a:pPr marL="457200" lvl="0" indent="-330200" algn="l" rtl="0">
              <a:lnSpc>
                <a:spcPct val="115000"/>
              </a:lnSpc>
              <a:spcBef>
                <a:spcPts val="0"/>
              </a:spcBef>
              <a:spcAft>
                <a:spcPts val="0"/>
              </a:spcAft>
              <a:buClr>
                <a:schemeClr val="dk1"/>
              </a:buClr>
              <a:buSzPts val="1600"/>
              <a:buFont typeface="Calibri"/>
              <a:buAutoNum type="arabicPeriod"/>
            </a:pPr>
            <a:r>
              <a:rPr lang="en-CA" sz="1600"/>
              <a:t>mental health and well being</a:t>
            </a:r>
            <a:endParaRPr sz="1600"/>
          </a:p>
          <a:p>
            <a:pPr marL="457200" lvl="0" indent="-330200" algn="l" rtl="0">
              <a:lnSpc>
                <a:spcPct val="115000"/>
              </a:lnSpc>
              <a:spcBef>
                <a:spcPts val="0"/>
              </a:spcBef>
              <a:spcAft>
                <a:spcPts val="0"/>
              </a:spcAft>
              <a:buClr>
                <a:schemeClr val="dk1"/>
              </a:buClr>
              <a:buSzPts val="1600"/>
              <a:buFont typeface="Calibri"/>
              <a:buAutoNum type="arabicPeriod"/>
            </a:pPr>
            <a:r>
              <a:rPr lang="en-CA" sz="1600"/>
              <a:t>academic (learning inequities for students with disabilities)</a:t>
            </a:r>
            <a:endParaRPr sz="1600"/>
          </a:p>
          <a:p>
            <a:pPr marL="457200" lvl="0" indent="-330200" algn="l" rtl="0">
              <a:lnSpc>
                <a:spcPct val="115000"/>
              </a:lnSpc>
              <a:spcBef>
                <a:spcPts val="0"/>
              </a:spcBef>
              <a:spcAft>
                <a:spcPts val="0"/>
              </a:spcAft>
              <a:buClr>
                <a:schemeClr val="dk1"/>
              </a:buClr>
              <a:buSzPts val="1600"/>
              <a:buFont typeface="Calibri"/>
              <a:buAutoNum type="arabicPeriod"/>
            </a:pPr>
            <a:r>
              <a:rPr lang="en-CA" sz="1600"/>
              <a:t>support for secondary school students with disabilities</a:t>
            </a:r>
            <a:endParaRPr sz="1600"/>
          </a:p>
          <a:p>
            <a:pPr marL="457200" lvl="0" indent="-330200" algn="l" rtl="0">
              <a:lnSpc>
                <a:spcPct val="115000"/>
              </a:lnSpc>
              <a:spcBef>
                <a:spcPts val="0"/>
              </a:spcBef>
              <a:spcAft>
                <a:spcPts val="0"/>
              </a:spcAft>
              <a:buClr>
                <a:schemeClr val="dk1"/>
              </a:buClr>
              <a:buSzPts val="1600"/>
              <a:buFont typeface="Calibri"/>
              <a:buAutoNum type="arabicPeriod"/>
            </a:pPr>
            <a:r>
              <a:rPr lang="en-CA" sz="1600"/>
              <a:t>transitions between in school and virtual learning</a:t>
            </a:r>
            <a:endParaRPr sz="1600"/>
          </a:p>
          <a:p>
            <a:pPr marL="457200" lvl="0" indent="-330200" algn="l" rtl="0">
              <a:lnSpc>
                <a:spcPct val="115000"/>
              </a:lnSpc>
              <a:spcBef>
                <a:spcPts val="0"/>
              </a:spcBef>
              <a:spcAft>
                <a:spcPts val="0"/>
              </a:spcAft>
              <a:buClr>
                <a:schemeClr val="dk1"/>
              </a:buClr>
              <a:buSzPts val="1600"/>
              <a:buFont typeface="Calibri"/>
              <a:buAutoNum type="arabicPeriod"/>
            </a:pPr>
            <a:r>
              <a:rPr lang="en-CA" sz="1600"/>
              <a:t>accessible communication and technology</a:t>
            </a:r>
            <a:endParaRPr sz="1600"/>
          </a:p>
          <a:p>
            <a:pPr marL="457200" lvl="0" indent="-330200" algn="l" rtl="0">
              <a:lnSpc>
                <a:spcPct val="115000"/>
              </a:lnSpc>
              <a:spcBef>
                <a:spcPts val="0"/>
              </a:spcBef>
              <a:spcAft>
                <a:spcPts val="0"/>
              </a:spcAft>
              <a:buClr>
                <a:schemeClr val="dk1"/>
              </a:buClr>
              <a:buSzPts val="1600"/>
              <a:buFont typeface="Calibri"/>
              <a:buAutoNum type="arabicPeriod"/>
            </a:pPr>
            <a:r>
              <a:rPr lang="en-CA" sz="1600"/>
              <a:t>training on the integration of digital technology into learning</a:t>
            </a:r>
            <a:endParaRPr sz="1600"/>
          </a:p>
          <a:p>
            <a:pPr marL="457200" lvl="0" indent="-330200" algn="l" rtl="0">
              <a:lnSpc>
                <a:spcPct val="115000"/>
              </a:lnSpc>
              <a:spcBef>
                <a:spcPts val="0"/>
              </a:spcBef>
              <a:spcAft>
                <a:spcPts val="0"/>
              </a:spcAft>
              <a:buClr>
                <a:schemeClr val="dk1"/>
              </a:buClr>
              <a:buSzPts val="1600"/>
              <a:buFont typeface="Calibri"/>
              <a:buAutoNum type="arabicPeriod"/>
            </a:pPr>
            <a:r>
              <a:rPr lang="en-CA" sz="1600"/>
              <a:t>transportation</a:t>
            </a:r>
            <a:endParaRPr sz="1600"/>
          </a:p>
          <a:p>
            <a:pPr marL="457200" lvl="0" indent="-330200" algn="l" rtl="0">
              <a:lnSpc>
                <a:spcPct val="115000"/>
              </a:lnSpc>
              <a:spcBef>
                <a:spcPts val="0"/>
              </a:spcBef>
              <a:spcAft>
                <a:spcPts val="0"/>
              </a:spcAft>
              <a:buClr>
                <a:schemeClr val="dk1"/>
              </a:buClr>
              <a:buSzPts val="1600"/>
              <a:buFont typeface="Calibri"/>
              <a:buAutoNum type="arabicPeriod"/>
            </a:pPr>
            <a:r>
              <a:rPr lang="en-CA" sz="1600"/>
              <a:t>recommendations addressing barriers for the Government and School Boards in emergency planning and safety</a:t>
            </a:r>
            <a:endParaRPr sz="1600"/>
          </a:p>
          <a:p>
            <a:pPr marL="0" lvl="0" indent="0" algn="l" rtl="0">
              <a:lnSpc>
                <a:spcPct val="115000"/>
              </a:lnSpc>
              <a:spcBef>
                <a:spcPts val="1200"/>
              </a:spcBef>
              <a:spcAft>
                <a:spcPts val="0"/>
              </a:spcAft>
              <a:buSzPts val="1400"/>
              <a:buNone/>
            </a:pPr>
            <a:r>
              <a:rPr lang="en-CA" sz="1200"/>
              <a:t> </a:t>
            </a:r>
            <a:endParaRPr sz="1200"/>
          </a:p>
          <a:p>
            <a:pPr marL="457200" lvl="0" indent="0" algn="l" rtl="0">
              <a:lnSpc>
                <a:spcPct val="115000"/>
              </a:lnSpc>
              <a:spcBef>
                <a:spcPts val="0"/>
              </a:spcBef>
              <a:spcAft>
                <a:spcPts val="0"/>
              </a:spcAft>
              <a:buSzPts val="1400"/>
              <a:buNone/>
            </a:pPr>
            <a:endParaRPr sz="1500">
              <a:solidFill>
                <a:srgbClr val="1F497D"/>
              </a:solidFill>
              <a:latin typeface="Arial"/>
              <a:ea typeface="Arial"/>
              <a:cs typeface="Arial"/>
              <a:sym typeface="Arial"/>
            </a:endParaRPr>
          </a:p>
          <a:p>
            <a:pPr marL="0" lvl="0" indent="0" algn="l" rtl="0">
              <a:lnSpc>
                <a:spcPct val="100000"/>
              </a:lnSpc>
              <a:spcBef>
                <a:spcPts val="1200"/>
              </a:spcBef>
              <a:spcAft>
                <a:spcPts val="0"/>
              </a:spcAft>
              <a:buSzPts val="14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0"/>
          <p:cNvSpPr txBox="1">
            <a:spLocks noGrp="1"/>
          </p:cNvSpPr>
          <p:nvPr>
            <p:ph type="title"/>
          </p:nvPr>
        </p:nvSpPr>
        <p:spPr>
          <a:xfrm>
            <a:off x="304797" y="681625"/>
            <a:ext cx="5715900" cy="7029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SzPts val="1400"/>
              <a:buNone/>
            </a:pPr>
            <a:r>
              <a:rPr lang="en-CA" sz="3600"/>
              <a:t>Transportation</a:t>
            </a:r>
            <a:br>
              <a:rPr lang="en-CA" sz="4800" b="0"/>
            </a:br>
            <a:endParaRPr sz="4800"/>
          </a:p>
        </p:txBody>
      </p:sp>
      <p:sp>
        <p:nvSpPr>
          <p:cNvPr id="257" name="Google Shape;257;p30"/>
          <p:cNvSpPr txBox="1"/>
          <p:nvPr/>
        </p:nvSpPr>
        <p:spPr>
          <a:xfrm>
            <a:off x="8755633" y="6522338"/>
            <a:ext cx="249554" cy="224790"/>
          </a:xfrm>
          <a:prstGeom prst="rect">
            <a:avLst/>
          </a:prstGeom>
          <a:noFill/>
          <a:ln>
            <a:noFill/>
          </a:ln>
        </p:spPr>
        <p:txBody>
          <a:bodyPr spcFirstLastPara="1" wrap="square" lIns="0" tIns="0" rIns="0" bIns="0" anchor="t" anchorCtr="0">
            <a:spAutoFit/>
          </a:bodyPr>
          <a:lstStyle/>
          <a:p>
            <a:pPr marL="25400" marR="0" lvl="0" indent="0" algn="l" rtl="0">
              <a:lnSpc>
                <a:spcPct val="117857"/>
              </a:lnSpc>
              <a:spcBef>
                <a:spcPts val="0"/>
              </a:spcBef>
              <a:spcAft>
                <a:spcPts val="0"/>
              </a:spcAft>
              <a:buClr>
                <a:srgbClr val="000000"/>
              </a:buClr>
              <a:buSzPts val="1400"/>
              <a:buFont typeface="Arial"/>
              <a:buNone/>
            </a:pPr>
            <a:fld id="{00000000-1234-1234-1234-123412341234}" type="slidenum">
              <a:rPr lang="en-CA" sz="1400" b="0" i="0" u="none" strike="noStrike" cap="none">
                <a:solidFill>
                  <a:srgbClr val="92A199"/>
                </a:solidFill>
                <a:latin typeface="Arial"/>
                <a:ea typeface="Arial"/>
                <a:cs typeface="Arial"/>
                <a:sym typeface="Arial"/>
              </a:rPr>
              <a:t>30</a:t>
            </a:fld>
            <a:endParaRPr sz="1400" b="0" i="0" u="none" strike="noStrike" cap="none">
              <a:solidFill>
                <a:schemeClr val="dk1"/>
              </a:solidFill>
              <a:latin typeface="Arial"/>
              <a:ea typeface="Arial"/>
              <a:cs typeface="Arial"/>
              <a:sym typeface="Arial"/>
            </a:endParaRPr>
          </a:p>
        </p:txBody>
      </p:sp>
      <p:sp>
        <p:nvSpPr>
          <p:cNvPr id="258" name="Google Shape;258;p30"/>
          <p:cNvSpPr txBox="1"/>
          <p:nvPr/>
        </p:nvSpPr>
        <p:spPr>
          <a:xfrm>
            <a:off x="304800" y="1199175"/>
            <a:ext cx="8414400" cy="5324100"/>
          </a:xfrm>
          <a:prstGeom prst="rect">
            <a:avLst/>
          </a:prstGeom>
          <a:noFill/>
          <a:ln>
            <a:noFill/>
          </a:ln>
        </p:spPr>
        <p:txBody>
          <a:bodyPr spcFirstLastPara="1" wrap="square" lIns="0" tIns="13325" rIns="0" bIns="0" anchor="t" anchorCtr="0">
            <a:spAutoFit/>
          </a:bodyPr>
          <a:lstStyle/>
          <a:p>
            <a:pPr marL="0" marR="0" lvl="0" indent="0" algn="l" rtl="0">
              <a:lnSpc>
                <a:spcPct val="115000"/>
              </a:lnSpc>
              <a:spcBef>
                <a:spcPts val="1200"/>
              </a:spcBef>
              <a:spcAft>
                <a:spcPts val="0"/>
              </a:spcAft>
              <a:buClr>
                <a:srgbClr val="000000"/>
              </a:buClr>
              <a:buSzPts val="1100"/>
              <a:buFont typeface="Arial"/>
              <a:buNone/>
            </a:pPr>
            <a:r>
              <a:rPr lang="en-CA" sz="1900" b="0" i="0" u="none" strike="noStrike" cap="none">
                <a:solidFill>
                  <a:schemeClr val="dk1"/>
                </a:solidFill>
                <a:latin typeface="Calibri"/>
                <a:ea typeface="Calibri"/>
                <a:cs typeface="Calibri"/>
                <a:sym typeface="Calibri"/>
              </a:rPr>
              <a:t>Leading up to the first day of school, parents/guardians will receive an automated phone call from TSTG reconfirming their child’s start date (Week 1 or Week 2). This phone call will be sent during the week of August 31.</a:t>
            </a:r>
            <a:endParaRPr sz="1900" b="0" i="0" u="none" strike="noStrike" cap="none">
              <a:solidFill>
                <a:schemeClr val="dk1"/>
              </a:solidFill>
              <a:latin typeface="Calibri"/>
              <a:ea typeface="Calibri"/>
              <a:cs typeface="Calibri"/>
              <a:sym typeface="Calibri"/>
            </a:endParaRPr>
          </a:p>
          <a:p>
            <a:pPr marL="0" marR="0" lvl="0" indent="0" algn="l" rtl="0">
              <a:lnSpc>
                <a:spcPct val="115000"/>
              </a:lnSpc>
              <a:spcBef>
                <a:spcPts val="1200"/>
              </a:spcBef>
              <a:spcAft>
                <a:spcPts val="0"/>
              </a:spcAft>
              <a:buClr>
                <a:schemeClr val="dk1"/>
              </a:buClr>
              <a:buSzPts val="1100"/>
              <a:buFont typeface="Arial"/>
              <a:buNone/>
            </a:pPr>
            <a:r>
              <a:rPr lang="en-CA" sz="1900" b="0" i="0" u="none" strike="noStrike" cap="none">
                <a:solidFill>
                  <a:schemeClr val="dk1"/>
                </a:solidFill>
                <a:latin typeface="Calibri"/>
                <a:ea typeface="Calibri"/>
                <a:cs typeface="Calibri"/>
                <a:sym typeface="Calibri"/>
              </a:rPr>
              <a:t>Students’ specific route information will be available during the week of August 24. To access your child’s transportation information, please visit the Transportation Portal, email transportation@torontoschoolbus.org or call 647-790-3829.</a:t>
            </a:r>
            <a:endParaRPr sz="19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2000"/>
              <a:buFont typeface="Arial"/>
              <a:buNone/>
            </a:pPr>
            <a:r>
              <a:rPr lang="en-CA" sz="2000" b="1" i="0" u="none" strike="noStrike" cap="none">
                <a:solidFill>
                  <a:schemeClr val="dk1"/>
                </a:solidFill>
                <a:latin typeface="Calibri"/>
                <a:ea typeface="Calibri"/>
                <a:cs typeface="Calibri"/>
                <a:sym typeface="Calibri"/>
              </a:rPr>
              <a:t>Elementary: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2000"/>
              <a:buFont typeface="Arial"/>
              <a:buChar char="•"/>
            </a:pPr>
            <a:r>
              <a:rPr lang="en-CA" sz="2000" b="0" i="0" u="none" strike="noStrike" cap="none">
                <a:solidFill>
                  <a:schemeClr val="dk1"/>
                </a:solidFill>
                <a:latin typeface="Calibri"/>
                <a:ea typeface="Calibri"/>
                <a:cs typeface="Calibri"/>
                <a:sym typeface="Calibri"/>
              </a:rPr>
              <a:t>Bussing for students in Elementary will have pick up and drop off times that reflect full day school learning times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CA" sz="2000" b="1" i="0" u="none" strike="noStrike" cap="none">
                <a:solidFill>
                  <a:schemeClr val="dk1"/>
                </a:solidFill>
                <a:latin typeface="Calibri"/>
                <a:ea typeface="Calibri"/>
                <a:cs typeface="Calibri"/>
                <a:sym typeface="Calibri"/>
              </a:rPr>
              <a:t>Secondary:</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2000"/>
              <a:buFont typeface="Arial"/>
              <a:buChar char="•"/>
            </a:pPr>
            <a:r>
              <a:rPr lang="en-CA" sz="2000" b="0" i="0" u="none" strike="noStrike" cap="none">
                <a:solidFill>
                  <a:schemeClr val="dk1"/>
                </a:solidFill>
                <a:latin typeface="Calibri"/>
                <a:ea typeface="Calibri"/>
                <a:cs typeface="Calibri"/>
                <a:sym typeface="Calibri"/>
              </a:rPr>
              <a:t>Bussing for students in DD ISP will have pick up and drop off times that reflect full day learning</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dk1"/>
              </a:buClr>
              <a:buSzPts val="2000"/>
              <a:buFont typeface="Arial"/>
              <a:buChar char="•"/>
            </a:pPr>
            <a:r>
              <a:rPr lang="en-CA" sz="2000" b="0" i="0" u="none" strike="noStrike" cap="none">
                <a:solidFill>
                  <a:schemeClr val="dk1"/>
                </a:solidFill>
                <a:latin typeface="Calibri"/>
                <a:ea typeface="Calibri"/>
                <a:cs typeface="Calibri"/>
                <a:sym typeface="Calibri"/>
              </a:rPr>
              <a:t>Bussing for students in an ISP class (capped at 6-16 students) who are integrated in courses will have pick up and drop off times as per the alternate secondary model; typically these ISPs would include MID, LD, ASD, DHH and PD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200"/>
              <a:buFont typeface="Arial"/>
              <a:buNone/>
            </a:pPr>
            <a:br>
              <a:rPr lang="en-CA" sz="3200" b="0" i="0" u="none" strike="noStrike" cap="none">
                <a:solidFill>
                  <a:schemeClr val="dk1"/>
                </a:solidFill>
                <a:latin typeface="Calibri"/>
                <a:ea typeface="Calibri"/>
                <a:cs typeface="Calibri"/>
                <a:sym typeface="Calibri"/>
              </a:rPr>
            </a:br>
            <a:endParaRPr sz="3200" b="1" i="0" u="none" strike="noStrike" cap="none">
              <a:solidFill>
                <a:srgbClr val="00B05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1"/>
          <p:cNvSpPr txBox="1">
            <a:spLocks noGrp="1"/>
          </p:cNvSpPr>
          <p:nvPr>
            <p:ph type="title"/>
          </p:nvPr>
        </p:nvSpPr>
        <p:spPr>
          <a:xfrm>
            <a:off x="358600" y="635875"/>
            <a:ext cx="7918200" cy="560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CA"/>
              <a:t>Mental Health and Well-Being</a:t>
            </a:r>
            <a:endParaRPr/>
          </a:p>
        </p:txBody>
      </p:sp>
      <p:sp>
        <p:nvSpPr>
          <p:cNvPr id="265" name="Google Shape;265;p31"/>
          <p:cNvSpPr txBox="1">
            <a:spLocks noGrp="1"/>
          </p:cNvSpPr>
          <p:nvPr>
            <p:ph type="body" idx="1"/>
          </p:nvPr>
        </p:nvSpPr>
        <p:spPr>
          <a:xfrm>
            <a:off x="435381" y="1654302"/>
            <a:ext cx="8273100" cy="3939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pic>
        <p:nvPicPr>
          <p:cNvPr id="266" name="Google Shape;266;p31"/>
          <p:cNvPicPr preferRelativeResize="0"/>
          <p:nvPr/>
        </p:nvPicPr>
        <p:blipFill rotWithShape="1">
          <a:blip r:embed="rId3">
            <a:alphaModFix/>
          </a:blip>
          <a:srcRect/>
          <a:stretch/>
        </p:blipFill>
        <p:spPr>
          <a:xfrm>
            <a:off x="435375" y="1419600"/>
            <a:ext cx="8465525" cy="4495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2"/>
          <p:cNvSpPr txBox="1">
            <a:spLocks noGrp="1"/>
          </p:cNvSpPr>
          <p:nvPr>
            <p:ph type="title"/>
          </p:nvPr>
        </p:nvSpPr>
        <p:spPr>
          <a:xfrm>
            <a:off x="358600" y="635875"/>
            <a:ext cx="7918200" cy="560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CA"/>
              <a:t>Mental Health and Well-Being</a:t>
            </a:r>
            <a:endParaRPr/>
          </a:p>
        </p:txBody>
      </p:sp>
      <p:sp>
        <p:nvSpPr>
          <p:cNvPr id="273" name="Google Shape;273;p32"/>
          <p:cNvSpPr txBox="1">
            <a:spLocks noGrp="1"/>
          </p:cNvSpPr>
          <p:nvPr>
            <p:ph type="body" idx="1"/>
          </p:nvPr>
        </p:nvSpPr>
        <p:spPr>
          <a:xfrm>
            <a:off x="435381" y="1654302"/>
            <a:ext cx="8273100" cy="3939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pic>
        <p:nvPicPr>
          <p:cNvPr id="274" name="Google Shape;274;p32"/>
          <p:cNvPicPr preferRelativeResize="0"/>
          <p:nvPr/>
        </p:nvPicPr>
        <p:blipFill rotWithShape="1">
          <a:blip r:embed="rId3">
            <a:alphaModFix/>
          </a:blip>
          <a:srcRect/>
          <a:stretch/>
        </p:blipFill>
        <p:spPr>
          <a:xfrm>
            <a:off x="164850" y="1347475"/>
            <a:ext cx="8589050" cy="486712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3"/>
          <p:cNvSpPr txBox="1">
            <a:spLocks noGrp="1"/>
          </p:cNvSpPr>
          <p:nvPr>
            <p:ph type="title"/>
          </p:nvPr>
        </p:nvSpPr>
        <p:spPr>
          <a:xfrm>
            <a:off x="609601" y="824230"/>
            <a:ext cx="7848600" cy="1490793"/>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SzPts val="1400"/>
              <a:buNone/>
            </a:pPr>
            <a:r>
              <a:rPr lang="en-CA" sz="4800"/>
              <a:t>PR 699 &amp; Safety Plans</a:t>
            </a:r>
            <a:br>
              <a:rPr lang="en-CA" sz="4800" b="0"/>
            </a:br>
            <a:endParaRPr sz="4800"/>
          </a:p>
        </p:txBody>
      </p:sp>
      <p:sp>
        <p:nvSpPr>
          <p:cNvPr id="281" name="Google Shape;281;p33"/>
          <p:cNvSpPr txBox="1"/>
          <p:nvPr/>
        </p:nvSpPr>
        <p:spPr>
          <a:xfrm>
            <a:off x="8755633" y="6522338"/>
            <a:ext cx="249554" cy="224790"/>
          </a:xfrm>
          <a:prstGeom prst="rect">
            <a:avLst/>
          </a:prstGeom>
          <a:noFill/>
          <a:ln>
            <a:noFill/>
          </a:ln>
        </p:spPr>
        <p:txBody>
          <a:bodyPr spcFirstLastPara="1" wrap="square" lIns="0" tIns="0" rIns="0" bIns="0" anchor="t" anchorCtr="0">
            <a:spAutoFit/>
          </a:bodyPr>
          <a:lstStyle/>
          <a:p>
            <a:pPr marL="25400" marR="0" lvl="0" indent="0" algn="l" rtl="0">
              <a:lnSpc>
                <a:spcPct val="117857"/>
              </a:lnSpc>
              <a:spcBef>
                <a:spcPts val="0"/>
              </a:spcBef>
              <a:spcAft>
                <a:spcPts val="0"/>
              </a:spcAft>
              <a:buClr>
                <a:srgbClr val="000000"/>
              </a:buClr>
              <a:buSzPts val="1400"/>
              <a:buFont typeface="Arial"/>
              <a:buNone/>
            </a:pPr>
            <a:fld id="{00000000-1234-1234-1234-123412341234}" type="slidenum">
              <a:rPr lang="en-CA" sz="1400" b="0" i="0" u="none" strike="noStrike" cap="none">
                <a:solidFill>
                  <a:srgbClr val="92A199"/>
                </a:solidFill>
                <a:latin typeface="Arial"/>
                <a:ea typeface="Arial"/>
                <a:cs typeface="Arial"/>
                <a:sym typeface="Arial"/>
              </a:rPr>
              <a:t>33</a:t>
            </a:fld>
            <a:endParaRPr sz="1400" b="0" i="0" u="none" strike="noStrike" cap="none">
              <a:solidFill>
                <a:schemeClr val="dk1"/>
              </a:solidFill>
              <a:latin typeface="Arial"/>
              <a:ea typeface="Arial"/>
              <a:cs typeface="Arial"/>
              <a:sym typeface="Arial"/>
            </a:endParaRPr>
          </a:p>
        </p:txBody>
      </p:sp>
      <p:sp>
        <p:nvSpPr>
          <p:cNvPr id="282" name="Google Shape;282;p33"/>
          <p:cNvSpPr txBox="1"/>
          <p:nvPr/>
        </p:nvSpPr>
        <p:spPr>
          <a:xfrm>
            <a:off x="448247" y="1600200"/>
            <a:ext cx="8270810" cy="5214889"/>
          </a:xfrm>
          <a:prstGeom prst="rect">
            <a:avLst/>
          </a:prstGeom>
          <a:noFill/>
          <a:ln>
            <a:noFill/>
          </a:ln>
        </p:spPr>
        <p:txBody>
          <a:bodyPr spcFirstLastPara="1" wrap="square" lIns="0" tIns="13325" rIns="0" bIns="0" anchor="t" anchorCtr="0">
            <a:spAutoFit/>
          </a:bodyPr>
          <a:lstStyle/>
          <a:p>
            <a:pPr marL="12700" marR="5080" lvl="0" indent="-12700" algn="l" rtl="0">
              <a:lnSpc>
                <a:spcPct val="100000"/>
              </a:lnSpc>
              <a:spcBef>
                <a:spcPts val="0"/>
              </a:spcBef>
              <a:spcAft>
                <a:spcPts val="0"/>
              </a:spcAft>
              <a:buClr>
                <a:srgbClr val="000000"/>
              </a:buClr>
              <a:buSzPts val="1000"/>
              <a:buFont typeface="Arial"/>
              <a:buNone/>
            </a:pPr>
            <a:endParaRPr sz="1000" b="1" i="0" u="none" strike="noStrike" cap="none">
              <a:solidFill>
                <a:srgbClr val="00B050"/>
              </a:solidFill>
              <a:latin typeface="Calibri"/>
              <a:ea typeface="Calibri"/>
              <a:cs typeface="Calibri"/>
              <a:sym typeface="Calibri"/>
            </a:endParaRPr>
          </a:p>
          <a:p>
            <a:pPr marL="571500" marR="0" lvl="0" indent="-571500" algn="l" rtl="0">
              <a:lnSpc>
                <a:spcPct val="100000"/>
              </a:lnSpc>
              <a:spcBef>
                <a:spcPts val="0"/>
              </a:spcBef>
              <a:spcAft>
                <a:spcPts val="0"/>
              </a:spcAft>
              <a:buClr>
                <a:schemeClr val="dk1"/>
              </a:buClr>
              <a:buSzPts val="3200"/>
              <a:buFont typeface="Arial"/>
              <a:buChar char="•"/>
            </a:pPr>
            <a:r>
              <a:rPr lang="en-CA" sz="3200" b="0" i="0" u="none" strike="noStrike" cap="none">
                <a:solidFill>
                  <a:schemeClr val="dk1"/>
                </a:solidFill>
                <a:latin typeface="Calibri"/>
                <a:ea typeface="Calibri"/>
                <a:cs typeface="Calibri"/>
                <a:sym typeface="Calibri"/>
              </a:rPr>
              <a:t>Ongoing support and training will be provided in Non-Violent Crisis Intervention (NVCPI) and personal protective equipment (PPE) training will be provided</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200"/>
              <a:buFont typeface="Arial"/>
              <a:buChar char="•"/>
            </a:pPr>
            <a:r>
              <a:rPr lang="en-CA" sz="3200" b="0" i="0" u="none" strike="noStrike" cap="none">
                <a:solidFill>
                  <a:schemeClr val="dk1"/>
                </a:solidFill>
                <a:latin typeface="Calibri"/>
                <a:ea typeface="Calibri"/>
                <a:cs typeface="Calibri"/>
                <a:sym typeface="Calibri"/>
              </a:rPr>
              <a:t>Safety Plans will also continue on a needs basis; Safety Plans will be reviewed and updated annually by the school and in consultation with families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br>
              <a:rPr lang="en-CA" sz="3600" b="0" i="0" u="none" strike="noStrike" cap="none">
                <a:solidFill>
                  <a:schemeClr val="dk1"/>
                </a:solidFill>
                <a:latin typeface="Calibri"/>
                <a:ea typeface="Calibri"/>
                <a:cs typeface="Calibri"/>
                <a:sym typeface="Calibri"/>
              </a:rPr>
            </a:br>
            <a:endParaRPr sz="3600" b="0" i="0" u="none" strike="noStrike" cap="non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4"/>
          <p:cNvSpPr txBox="1">
            <a:spLocks noGrp="1"/>
          </p:cNvSpPr>
          <p:nvPr>
            <p:ph type="title"/>
          </p:nvPr>
        </p:nvSpPr>
        <p:spPr>
          <a:xfrm>
            <a:off x="609450" y="732375"/>
            <a:ext cx="8270700" cy="783000"/>
          </a:xfrm>
          <a:prstGeom prst="rect">
            <a:avLst/>
          </a:prstGeom>
          <a:noFill/>
          <a:ln>
            <a:noFill/>
          </a:ln>
        </p:spPr>
        <p:txBody>
          <a:bodyPr spcFirstLastPara="1" wrap="square" lIns="0" tIns="13325" rIns="0" bIns="0" anchor="t" anchorCtr="0">
            <a:noAutofit/>
          </a:bodyPr>
          <a:lstStyle/>
          <a:p>
            <a:pPr marL="12700" lvl="0" indent="0" algn="l" rtl="0">
              <a:lnSpc>
                <a:spcPct val="100000"/>
              </a:lnSpc>
              <a:spcBef>
                <a:spcPts val="0"/>
              </a:spcBef>
              <a:spcAft>
                <a:spcPts val="0"/>
              </a:spcAft>
              <a:buSzPts val="1400"/>
              <a:buNone/>
            </a:pPr>
            <a:r>
              <a:rPr lang="en-CA" sz="4100"/>
              <a:t>Organizational, Policy &amp; </a:t>
            </a:r>
            <a:r>
              <a:rPr lang="en-CA" sz="4300"/>
              <a:t>Procedures</a:t>
            </a:r>
            <a:endParaRPr sz="4300"/>
          </a:p>
        </p:txBody>
      </p:sp>
      <p:sp>
        <p:nvSpPr>
          <p:cNvPr id="289" name="Google Shape;289;p34"/>
          <p:cNvSpPr txBox="1"/>
          <p:nvPr/>
        </p:nvSpPr>
        <p:spPr>
          <a:xfrm>
            <a:off x="8755633" y="6522338"/>
            <a:ext cx="249600" cy="224700"/>
          </a:xfrm>
          <a:prstGeom prst="rect">
            <a:avLst/>
          </a:prstGeom>
          <a:noFill/>
          <a:ln>
            <a:noFill/>
          </a:ln>
        </p:spPr>
        <p:txBody>
          <a:bodyPr spcFirstLastPara="1" wrap="square" lIns="0" tIns="0" rIns="0" bIns="0" anchor="t" anchorCtr="0">
            <a:noAutofit/>
          </a:bodyPr>
          <a:lstStyle/>
          <a:p>
            <a:pPr marL="25400" marR="0" lvl="0" indent="0" algn="l" rtl="0">
              <a:lnSpc>
                <a:spcPct val="117857"/>
              </a:lnSpc>
              <a:spcBef>
                <a:spcPts val="0"/>
              </a:spcBef>
              <a:spcAft>
                <a:spcPts val="0"/>
              </a:spcAft>
              <a:buClr>
                <a:srgbClr val="000000"/>
              </a:buClr>
              <a:buSzPts val="1400"/>
              <a:buFont typeface="Arial"/>
              <a:buNone/>
            </a:pPr>
            <a:fld id="{00000000-1234-1234-1234-123412341234}" type="slidenum">
              <a:rPr lang="en-CA" sz="1400" b="0" i="0" u="none" strike="noStrike" cap="none">
                <a:solidFill>
                  <a:srgbClr val="92A199"/>
                </a:solidFill>
                <a:latin typeface="Arial"/>
                <a:ea typeface="Arial"/>
                <a:cs typeface="Arial"/>
                <a:sym typeface="Arial"/>
              </a:rPr>
              <a:t>34</a:t>
            </a:fld>
            <a:endParaRPr sz="1400" b="0" i="0" u="none" strike="noStrike" cap="none">
              <a:solidFill>
                <a:schemeClr val="dk1"/>
              </a:solidFill>
              <a:latin typeface="Arial"/>
              <a:ea typeface="Arial"/>
              <a:cs typeface="Arial"/>
              <a:sym typeface="Arial"/>
            </a:endParaRPr>
          </a:p>
        </p:txBody>
      </p:sp>
      <p:sp>
        <p:nvSpPr>
          <p:cNvPr id="290" name="Google Shape;290;p34"/>
          <p:cNvSpPr txBox="1"/>
          <p:nvPr/>
        </p:nvSpPr>
        <p:spPr>
          <a:xfrm>
            <a:off x="436650" y="1307450"/>
            <a:ext cx="8319000" cy="5214900"/>
          </a:xfrm>
          <a:prstGeom prst="rect">
            <a:avLst/>
          </a:prstGeom>
          <a:noFill/>
          <a:ln>
            <a:noFill/>
          </a:ln>
        </p:spPr>
        <p:txBody>
          <a:bodyPr spcFirstLastPara="1" wrap="square" lIns="0" tIns="13325" rIns="0" bIns="0" anchor="t" anchorCtr="0">
            <a:noAutofit/>
          </a:bodyPr>
          <a:lstStyle/>
          <a:p>
            <a:pPr marL="12700" marR="5080" lvl="0" indent="-12700" algn="l" rtl="0">
              <a:lnSpc>
                <a:spcPct val="100000"/>
              </a:lnSpc>
              <a:spcBef>
                <a:spcPts val="0"/>
              </a:spcBef>
              <a:spcAft>
                <a:spcPts val="0"/>
              </a:spcAft>
              <a:buClr>
                <a:srgbClr val="000000"/>
              </a:buClr>
              <a:buSzPts val="1000"/>
              <a:buFont typeface="Arial"/>
              <a:buNone/>
            </a:pPr>
            <a:endParaRPr sz="1000" b="1" i="0" u="none" strike="noStrike" cap="none">
              <a:solidFill>
                <a:srgbClr val="00B050"/>
              </a:solidFill>
              <a:latin typeface="Calibri"/>
              <a:ea typeface="Calibri"/>
              <a:cs typeface="Calibri"/>
              <a:sym typeface="Calibri"/>
            </a:endParaRPr>
          </a:p>
          <a:p>
            <a:pPr marL="457200" marR="0" lvl="0" indent="-368300" algn="l" rtl="0">
              <a:lnSpc>
                <a:spcPct val="115000"/>
              </a:lnSpc>
              <a:spcBef>
                <a:spcPts val="1400"/>
              </a:spcBef>
              <a:spcAft>
                <a:spcPts val="0"/>
              </a:spcAft>
              <a:buClr>
                <a:srgbClr val="3A3A3A"/>
              </a:buClr>
              <a:buSzPts val="2200"/>
              <a:buFont typeface="Arial"/>
              <a:buChar char="•"/>
            </a:pPr>
            <a:r>
              <a:rPr lang="en-CA" sz="2200" b="1" i="0" u="sng" strike="noStrike" cap="none">
                <a:solidFill>
                  <a:srgbClr val="00B050"/>
                </a:solidFill>
                <a:latin typeface="Calibri"/>
                <a:ea typeface="Calibri"/>
                <a:cs typeface="Calibri"/>
                <a:sym typeface="Calibri"/>
                <a:hlinkClick r:id="rId3"/>
              </a:rPr>
              <a:t>PR 699</a:t>
            </a:r>
            <a:r>
              <a:rPr lang="en-CA" sz="2200" b="0" i="0" u="none" strike="noStrike" cap="none">
                <a:solidFill>
                  <a:srgbClr val="00B050"/>
                </a:solidFill>
                <a:latin typeface="Calibri"/>
                <a:ea typeface="Calibri"/>
                <a:cs typeface="Calibri"/>
                <a:sym typeface="Calibri"/>
              </a:rPr>
              <a:t> </a:t>
            </a:r>
            <a:r>
              <a:rPr lang="en-CA" sz="2200" b="0" i="0" u="none" strike="noStrike" cap="none">
                <a:solidFill>
                  <a:srgbClr val="3A3A3A"/>
                </a:solidFill>
                <a:latin typeface="Calibri"/>
                <a:ea typeface="Calibri"/>
                <a:cs typeface="Calibri"/>
                <a:sym typeface="Calibri"/>
              </a:rPr>
              <a:t>Students with Special Needs: Management Process for Risk-Of-Injury Behaviours</a:t>
            </a:r>
            <a:endParaRPr sz="2200" b="0" i="0" u="none" strike="noStrike" cap="none">
              <a:solidFill>
                <a:srgbClr val="3A3A3A"/>
              </a:solidFill>
              <a:latin typeface="Calibri"/>
              <a:ea typeface="Calibri"/>
              <a:cs typeface="Calibri"/>
              <a:sym typeface="Calibri"/>
            </a:endParaRPr>
          </a:p>
          <a:p>
            <a:pPr marL="457200" marR="0" lvl="0" indent="-368300" algn="l" rtl="0">
              <a:lnSpc>
                <a:spcPct val="115000"/>
              </a:lnSpc>
              <a:spcBef>
                <a:spcPts val="0"/>
              </a:spcBef>
              <a:spcAft>
                <a:spcPts val="0"/>
              </a:spcAft>
              <a:buClr>
                <a:srgbClr val="3A3A3A"/>
              </a:buClr>
              <a:buSzPts val="2200"/>
              <a:buFont typeface="Arial"/>
              <a:buChar char="•"/>
            </a:pPr>
            <a:r>
              <a:rPr lang="en-CA" sz="2200" b="1" i="0" u="sng" strike="noStrike" cap="none">
                <a:solidFill>
                  <a:srgbClr val="00B050"/>
                </a:solidFill>
                <a:latin typeface="Calibri"/>
                <a:ea typeface="Calibri"/>
                <a:cs typeface="Calibri"/>
                <a:sym typeface="Calibri"/>
                <a:hlinkClick r:id="rId4"/>
              </a:rPr>
              <a:t>PR 575</a:t>
            </a:r>
            <a:r>
              <a:rPr lang="en-CA" sz="2200" b="0" i="0" u="none" strike="noStrike" cap="none">
                <a:solidFill>
                  <a:srgbClr val="3A3A3A"/>
                </a:solidFill>
                <a:latin typeface="Calibri"/>
                <a:ea typeface="Calibri"/>
                <a:cs typeface="Calibri"/>
                <a:sym typeface="Calibri"/>
              </a:rPr>
              <a:t> Access to Schools by Third Party Professionals</a:t>
            </a:r>
            <a:endParaRPr sz="2200" b="0" i="0" u="none" strike="noStrike" cap="none">
              <a:solidFill>
                <a:srgbClr val="3A3A3A"/>
              </a:solidFill>
              <a:latin typeface="Calibri"/>
              <a:ea typeface="Calibri"/>
              <a:cs typeface="Calibri"/>
              <a:sym typeface="Calibri"/>
            </a:endParaRPr>
          </a:p>
          <a:p>
            <a:pPr marL="457200" marR="0" lvl="0" indent="-368300" algn="l" rtl="0">
              <a:lnSpc>
                <a:spcPct val="115000"/>
              </a:lnSpc>
              <a:spcBef>
                <a:spcPts val="0"/>
              </a:spcBef>
              <a:spcAft>
                <a:spcPts val="0"/>
              </a:spcAft>
              <a:buClr>
                <a:srgbClr val="3A3A3A"/>
              </a:buClr>
              <a:buSzPts val="2200"/>
              <a:buFont typeface="Arial"/>
              <a:buChar char="•"/>
            </a:pPr>
            <a:r>
              <a:rPr lang="en-CA" sz="2200" b="1" i="0" u="sng" strike="noStrike" cap="none">
                <a:solidFill>
                  <a:srgbClr val="00B050"/>
                </a:solidFill>
                <a:latin typeface="Calibri"/>
                <a:ea typeface="Calibri"/>
                <a:cs typeface="Calibri"/>
                <a:sym typeface="Calibri"/>
                <a:hlinkClick r:id="rId5"/>
              </a:rPr>
              <a:t>PR 548</a:t>
            </a:r>
            <a:r>
              <a:rPr lang="en-CA" sz="2200" b="0" i="0" u="none" strike="noStrike" cap="none">
                <a:solidFill>
                  <a:srgbClr val="3A3A3A"/>
                </a:solidFill>
                <a:latin typeface="Calibri"/>
                <a:ea typeface="Calibri"/>
                <a:cs typeface="Calibri"/>
                <a:sym typeface="Calibri"/>
              </a:rPr>
              <a:t> Promotion, Transfer and Retention: Grades 1 to 8</a:t>
            </a:r>
            <a:endParaRPr sz="2200" b="0" i="0" u="none" strike="noStrike" cap="none">
              <a:solidFill>
                <a:srgbClr val="3A3A3A"/>
              </a:solidFill>
              <a:latin typeface="Calibri"/>
              <a:ea typeface="Calibri"/>
              <a:cs typeface="Calibri"/>
              <a:sym typeface="Calibri"/>
            </a:endParaRPr>
          </a:p>
          <a:p>
            <a:pPr marL="457200" marR="0" lvl="0" indent="-368300" algn="l" rtl="0">
              <a:lnSpc>
                <a:spcPct val="115000"/>
              </a:lnSpc>
              <a:spcBef>
                <a:spcPts val="0"/>
              </a:spcBef>
              <a:spcAft>
                <a:spcPts val="0"/>
              </a:spcAft>
              <a:buClr>
                <a:srgbClr val="3A3A3A"/>
              </a:buClr>
              <a:buSzPts val="2200"/>
              <a:buFont typeface="Arial"/>
              <a:buChar char="•"/>
            </a:pPr>
            <a:r>
              <a:rPr lang="en-CA" sz="2200" b="1" i="0" u="sng" strike="noStrike" cap="none">
                <a:solidFill>
                  <a:srgbClr val="00B050"/>
                </a:solidFill>
                <a:latin typeface="Calibri"/>
                <a:ea typeface="Calibri"/>
                <a:cs typeface="Calibri"/>
                <a:sym typeface="Calibri"/>
                <a:hlinkClick r:id="rId6"/>
              </a:rPr>
              <a:t>PR 543</a:t>
            </a:r>
            <a:r>
              <a:rPr lang="en-CA" sz="2200" b="0" i="0" u="none" strike="noStrike" cap="none">
                <a:solidFill>
                  <a:srgbClr val="00B050"/>
                </a:solidFill>
                <a:latin typeface="Calibri"/>
                <a:ea typeface="Calibri"/>
                <a:cs typeface="Calibri"/>
                <a:sym typeface="Calibri"/>
              </a:rPr>
              <a:t> </a:t>
            </a:r>
            <a:r>
              <a:rPr lang="en-CA" sz="2200" b="0" i="0" u="none" strike="noStrike" cap="none">
                <a:solidFill>
                  <a:srgbClr val="3A3A3A"/>
                </a:solidFill>
                <a:latin typeface="Calibri"/>
                <a:ea typeface="Calibri"/>
                <a:cs typeface="Calibri"/>
                <a:sym typeface="Calibri"/>
              </a:rPr>
              <a:t>Promotion, Transfer and Retention: Grade 8 to Grade 9</a:t>
            </a:r>
            <a:endParaRPr sz="2200" b="0" i="0" u="none" strike="noStrike" cap="none">
              <a:solidFill>
                <a:srgbClr val="3A3A3A"/>
              </a:solidFill>
              <a:latin typeface="Calibri"/>
              <a:ea typeface="Calibri"/>
              <a:cs typeface="Calibri"/>
              <a:sym typeface="Calibri"/>
            </a:endParaRPr>
          </a:p>
          <a:p>
            <a:pPr marL="457200" marR="0" lvl="0" indent="-368300" algn="l" rtl="0">
              <a:lnSpc>
                <a:spcPct val="115000"/>
              </a:lnSpc>
              <a:spcBef>
                <a:spcPts val="1400"/>
              </a:spcBef>
              <a:spcAft>
                <a:spcPts val="0"/>
              </a:spcAft>
              <a:buClr>
                <a:srgbClr val="3A3A3A"/>
              </a:buClr>
              <a:buSzPts val="2200"/>
              <a:buFont typeface="Arial"/>
              <a:buChar char="•"/>
            </a:pPr>
            <a:r>
              <a:rPr lang="en-CA" sz="2200" b="1" i="0" u="sng" strike="noStrike" cap="none">
                <a:solidFill>
                  <a:srgbClr val="00B050"/>
                </a:solidFill>
                <a:latin typeface="Calibri"/>
                <a:ea typeface="Calibri"/>
                <a:cs typeface="Calibri"/>
                <a:sym typeface="Calibri"/>
                <a:hlinkClick r:id="rId7"/>
              </a:rPr>
              <a:t>PPM 140</a:t>
            </a:r>
            <a:r>
              <a:rPr lang="en-CA" sz="2200" b="0" i="0" u="none" strike="noStrike" cap="none">
                <a:solidFill>
                  <a:srgbClr val="3A3A3A"/>
                </a:solidFill>
                <a:latin typeface="Calibri"/>
                <a:ea typeface="Calibri"/>
                <a:cs typeface="Calibri"/>
                <a:sym typeface="Calibri"/>
              </a:rPr>
              <a:t> Incorporating Methods of Applied Behaviour Analysis (ABA) into the Programs for Students with Autism Spectrum Disorder (ASD) </a:t>
            </a:r>
            <a:endParaRPr sz="2200" b="0" i="0" u="none" strike="noStrike" cap="none">
              <a:solidFill>
                <a:srgbClr val="3A3A3A"/>
              </a:solidFill>
              <a:latin typeface="Calibri"/>
              <a:ea typeface="Calibri"/>
              <a:cs typeface="Calibri"/>
              <a:sym typeface="Calibri"/>
            </a:endParaRPr>
          </a:p>
          <a:p>
            <a:pPr marL="457200" marR="0" lvl="0" indent="-368300" algn="l" rtl="0">
              <a:lnSpc>
                <a:spcPct val="115000"/>
              </a:lnSpc>
              <a:spcBef>
                <a:spcPts val="1400"/>
              </a:spcBef>
              <a:spcAft>
                <a:spcPts val="0"/>
              </a:spcAft>
              <a:buClr>
                <a:srgbClr val="3A3A3A"/>
              </a:buClr>
              <a:buSzPts val="2200"/>
              <a:buFont typeface="Arial"/>
              <a:buChar char="•"/>
            </a:pPr>
            <a:r>
              <a:rPr lang="en-CA" sz="2200" b="1" i="0" u="none" strike="noStrike" cap="none">
                <a:solidFill>
                  <a:srgbClr val="6AA84F"/>
                </a:solidFill>
                <a:latin typeface="Calibri"/>
                <a:ea typeface="Calibri"/>
                <a:cs typeface="Calibri"/>
                <a:sym typeface="Calibri"/>
              </a:rPr>
              <a:t>PR</a:t>
            </a:r>
            <a:r>
              <a:rPr lang="en-CA" sz="2200" b="0" i="0" u="none" strike="noStrike" cap="none">
                <a:solidFill>
                  <a:srgbClr val="3A3A3A"/>
                </a:solidFill>
                <a:latin typeface="Calibri"/>
                <a:ea typeface="Calibri"/>
                <a:cs typeface="Calibri"/>
                <a:sym typeface="Calibri"/>
              </a:rPr>
              <a:t> </a:t>
            </a:r>
            <a:r>
              <a:rPr lang="en-CA" sz="2200" b="1" i="0" u="sng" strike="noStrike" cap="none">
                <a:solidFill>
                  <a:srgbClr val="00B050"/>
                </a:solidFill>
                <a:latin typeface="Calibri"/>
                <a:ea typeface="Calibri"/>
                <a:cs typeface="Calibri"/>
                <a:sym typeface="Calibri"/>
                <a:hlinkClick r:id="rId8"/>
              </a:rPr>
              <a:t>724</a:t>
            </a:r>
            <a:r>
              <a:rPr lang="en-CA" sz="2200" b="0" i="0" u="none" strike="noStrike" cap="none">
                <a:solidFill>
                  <a:srgbClr val="3A3A3A"/>
                </a:solidFill>
                <a:latin typeface="Calibri"/>
                <a:ea typeface="Calibri"/>
                <a:cs typeface="Calibri"/>
                <a:sym typeface="Calibri"/>
              </a:rPr>
              <a:t> Refusal to Admit - Caring and Safe Schools</a:t>
            </a:r>
            <a:endParaRPr sz="2200" b="0" i="0" u="none" strike="noStrike" cap="none">
              <a:solidFill>
                <a:srgbClr val="3A3A3A"/>
              </a:solidFill>
              <a:latin typeface="Calibri"/>
              <a:ea typeface="Calibri"/>
              <a:cs typeface="Calibri"/>
              <a:sym typeface="Calibri"/>
            </a:endParaRPr>
          </a:p>
          <a:p>
            <a:pPr marL="457200" marR="0" lvl="0" indent="-368300" algn="l" rtl="0">
              <a:lnSpc>
                <a:spcPct val="115000"/>
              </a:lnSpc>
              <a:spcBef>
                <a:spcPts val="1400"/>
              </a:spcBef>
              <a:spcAft>
                <a:spcPts val="0"/>
              </a:spcAft>
              <a:buClr>
                <a:srgbClr val="3A3A3A"/>
              </a:buClr>
              <a:buSzPts val="2200"/>
              <a:buFont typeface="Arial"/>
              <a:buChar char="•"/>
            </a:pPr>
            <a:r>
              <a:rPr lang="en-CA" sz="2200" b="1" i="0" u="sng" strike="noStrike" cap="none">
                <a:solidFill>
                  <a:srgbClr val="00B050"/>
                </a:solidFill>
                <a:latin typeface="Calibri"/>
                <a:ea typeface="Calibri"/>
                <a:cs typeface="Calibri"/>
                <a:sym typeface="Calibri"/>
                <a:hlinkClick r:id="rId9"/>
              </a:rPr>
              <a:t>PPM 81</a:t>
            </a:r>
            <a:r>
              <a:rPr lang="en-CA" sz="2200" b="0" i="0" u="none" strike="noStrike" cap="none">
                <a:solidFill>
                  <a:srgbClr val="3A3A3A"/>
                </a:solidFill>
                <a:latin typeface="Calibri"/>
                <a:ea typeface="Calibri"/>
                <a:cs typeface="Calibri"/>
                <a:sym typeface="Calibri"/>
              </a:rPr>
              <a:t> Provision of Health Support Services Settings. </a:t>
            </a: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1400"/>
              </a:spcBef>
              <a:spcAft>
                <a:spcPts val="0"/>
              </a:spcAft>
              <a:buClr>
                <a:srgbClr val="000000"/>
              </a:buClr>
              <a:buSzPts val="3600"/>
              <a:buFont typeface="Arial"/>
              <a:buNone/>
            </a:pPr>
            <a:br>
              <a:rPr lang="en-CA" sz="3600" b="0" i="0" u="none" strike="noStrike" cap="none">
                <a:solidFill>
                  <a:schemeClr val="dk1"/>
                </a:solidFill>
                <a:latin typeface="Calibri"/>
                <a:ea typeface="Calibri"/>
                <a:cs typeface="Calibri"/>
                <a:sym typeface="Calibri"/>
              </a:rPr>
            </a:br>
            <a:endParaRPr sz="3600" b="0" i="0" u="none" strike="noStrike" cap="non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5"/>
          <p:cNvSpPr txBox="1">
            <a:spLocks noGrp="1"/>
          </p:cNvSpPr>
          <p:nvPr>
            <p:ph type="title"/>
          </p:nvPr>
        </p:nvSpPr>
        <p:spPr>
          <a:xfrm>
            <a:off x="435375" y="521150"/>
            <a:ext cx="8474700" cy="560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CA"/>
              <a:t>PA Day Professional Learning September 1,2,3</a:t>
            </a:r>
            <a:endParaRPr/>
          </a:p>
        </p:txBody>
      </p:sp>
      <p:sp>
        <p:nvSpPr>
          <p:cNvPr id="297" name="Google Shape;297;p35"/>
          <p:cNvSpPr txBox="1">
            <a:spLocks noGrp="1"/>
          </p:cNvSpPr>
          <p:nvPr>
            <p:ph type="body" idx="1"/>
          </p:nvPr>
        </p:nvSpPr>
        <p:spPr>
          <a:xfrm>
            <a:off x="233775" y="1663450"/>
            <a:ext cx="8474700" cy="4719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CA" sz="1900" b="1"/>
              <a:t>Professional learning and capacity building opportunities will be provided to educators who support students with special education needs and will focus on:</a:t>
            </a:r>
            <a:endParaRPr sz="1900" b="1"/>
          </a:p>
          <a:p>
            <a:pPr marL="0" lvl="0" indent="0" algn="l" rtl="0">
              <a:lnSpc>
                <a:spcPct val="100000"/>
              </a:lnSpc>
              <a:spcBef>
                <a:spcPts val="0"/>
              </a:spcBef>
              <a:spcAft>
                <a:spcPts val="0"/>
              </a:spcAft>
              <a:buClr>
                <a:schemeClr val="dk1"/>
              </a:buClr>
              <a:buSzPts val="1100"/>
              <a:buFont typeface="Arial"/>
              <a:buNone/>
            </a:pPr>
            <a:endParaRPr sz="1900" b="1"/>
          </a:p>
          <a:p>
            <a:pPr marL="457200" lvl="0" indent="-349250" algn="l" rtl="0">
              <a:lnSpc>
                <a:spcPct val="100000"/>
              </a:lnSpc>
              <a:spcBef>
                <a:spcPts val="0"/>
              </a:spcBef>
              <a:spcAft>
                <a:spcPts val="0"/>
              </a:spcAft>
              <a:buSzPts val="1900"/>
              <a:buChar char="●"/>
            </a:pPr>
            <a:r>
              <a:rPr lang="en-CA" sz="1900">
                <a:latin typeface="Arial"/>
                <a:ea typeface="Arial"/>
                <a:cs typeface="Arial"/>
                <a:sym typeface="Arial"/>
              </a:rPr>
              <a:t>Developing high levels of digital competencies (Google Classroom &amp; Brightspace learning platforms)</a:t>
            </a:r>
            <a:endParaRPr sz="1900">
              <a:latin typeface="Arial"/>
              <a:ea typeface="Arial"/>
              <a:cs typeface="Arial"/>
              <a:sym typeface="Arial"/>
            </a:endParaRPr>
          </a:p>
          <a:p>
            <a:pPr marL="457200" lvl="0" indent="-349250" algn="l" rtl="0">
              <a:lnSpc>
                <a:spcPct val="100000"/>
              </a:lnSpc>
              <a:spcBef>
                <a:spcPts val="0"/>
              </a:spcBef>
              <a:spcAft>
                <a:spcPts val="0"/>
              </a:spcAft>
              <a:buSzPts val="1900"/>
              <a:buChar char="●"/>
            </a:pPr>
            <a:r>
              <a:rPr lang="en-CA" sz="1900">
                <a:latin typeface="Arial"/>
                <a:ea typeface="Arial"/>
                <a:cs typeface="Arial"/>
                <a:sym typeface="Arial"/>
              </a:rPr>
              <a:t>PR 699 and Safety Plans</a:t>
            </a:r>
            <a:r>
              <a:rPr lang="en-CA" sz="1900">
                <a:solidFill>
                  <a:srgbClr val="1A1A1A"/>
                </a:solidFill>
                <a:latin typeface="Arial"/>
                <a:ea typeface="Arial"/>
                <a:cs typeface="Arial"/>
                <a:sym typeface="Arial"/>
              </a:rPr>
              <a:t> (Safety Plan development in SAP CRM) </a:t>
            </a:r>
            <a:endParaRPr sz="1900">
              <a:latin typeface="Arial"/>
              <a:ea typeface="Arial"/>
              <a:cs typeface="Arial"/>
              <a:sym typeface="Arial"/>
            </a:endParaRPr>
          </a:p>
          <a:p>
            <a:pPr marL="457200" lvl="0" indent="-349250" algn="l" rtl="0">
              <a:lnSpc>
                <a:spcPct val="100000"/>
              </a:lnSpc>
              <a:spcBef>
                <a:spcPts val="0"/>
              </a:spcBef>
              <a:spcAft>
                <a:spcPts val="0"/>
              </a:spcAft>
              <a:buClr>
                <a:srgbClr val="1A1A1A"/>
              </a:buClr>
              <a:buSzPts val="1900"/>
              <a:buChar char="●"/>
            </a:pPr>
            <a:r>
              <a:rPr lang="en-CA" sz="1900">
                <a:solidFill>
                  <a:srgbClr val="1A1A1A"/>
                </a:solidFill>
                <a:latin typeface="Arial"/>
                <a:ea typeface="Arial"/>
                <a:cs typeface="Arial"/>
                <a:sym typeface="Arial"/>
              </a:rPr>
              <a:t>IEP Development and Transitions</a:t>
            </a:r>
            <a:endParaRPr sz="1900">
              <a:solidFill>
                <a:srgbClr val="1A1A1A"/>
              </a:solidFill>
              <a:latin typeface="Arial"/>
              <a:ea typeface="Arial"/>
              <a:cs typeface="Arial"/>
              <a:sym typeface="Arial"/>
            </a:endParaRPr>
          </a:p>
          <a:p>
            <a:pPr marL="457200" lvl="0" indent="-349250" algn="l" rtl="0">
              <a:lnSpc>
                <a:spcPct val="100000"/>
              </a:lnSpc>
              <a:spcBef>
                <a:spcPts val="0"/>
              </a:spcBef>
              <a:spcAft>
                <a:spcPts val="0"/>
              </a:spcAft>
              <a:buClr>
                <a:srgbClr val="1A1A1A"/>
              </a:buClr>
              <a:buSzPts val="1900"/>
              <a:buChar char="●"/>
            </a:pPr>
            <a:r>
              <a:rPr lang="en-CA" sz="1900">
                <a:solidFill>
                  <a:srgbClr val="1A1A1A"/>
                </a:solidFill>
                <a:latin typeface="Arial"/>
                <a:ea typeface="Arial"/>
                <a:cs typeface="Arial"/>
                <a:sym typeface="Arial"/>
              </a:rPr>
              <a:t>SEA Inventory in SAP CRM</a:t>
            </a:r>
            <a:endParaRPr sz="1900">
              <a:solidFill>
                <a:srgbClr val="1A1A1A"/>
              </a:solidFill>
              <a:latin typeface="Arial"/>
              <a:ea typeface="Arial"/>
              <a:cs typeface="Arial"/>
              <a:sym typeface="Arial"/>
            </a:endParaRPr>
          </a:p>
          <a:p>
            <a:pPr marL="457200" lvl="0" indent="-349250" algn="l" rtl="0">
              <a:lnSpc>
                <a:spcPct val="100000"/>
              </a:lnSpc>
              <a:spcBef>
                <a:spcPts val="0"/>
              </a:spcBef>
              <a:spcAft>
                <a:spcPts val="0"/>
              </a:spcAft>
              <a:buClr>
                <a:srgbClr val="1A1A1A"/>
              </a:buClr>
              <a:buSzPts val="1900"/>
              <a:buChar char="●"/>
            </a:pPr>
            <a:r>
              <a:rPr lang="en-CA" sz="1900">
                <a:solidFill>
                  <a:srgbClr val="1A1A1A"/>
                </a:solidFill>
                <a:latin typeface="Arial"/>
                <a:ea typeface="Arial"/>
                <a:cs typeface="Arial"/>
                <a:sym typeface="Arial"/>
              </a:rPr>
              <a:t>PPM 140 ABA and PPM 156 Transitions</a:t>
            </a:r>
            <a:endParaRPr sz="1900">
              <a:solidFill>
                <a:srgbClr val="1A1A1A"/>
              </a:solidFill>
              <a:latin typeface="Arial"/>
              <a:ea typeface="Arial"/>
              <a:cs typeface="Arial"/>
              <a:sym typeface="Arial"/>
            </a:endParaRPr>
          </a:p>
          <a:p>
            <a:pPr marL="457200" lvl="0" indent="-349250" algn="l" rtl="0">
              <a:lnSpc>
                <a:spcPct val="100000"/>
              </a:lnSpc>
              <a:spcBef>
                <a:spcPts val="0"/>
              </a:spcBef>
              <a:spcAft>
                <a:spcPts val="0"/>
              </a:spcAft>
              <a:buClr>
                <a:srgbClr val="1A1A1A"/>
              </a:buClr>
              <a:buSzPts val="1900"/>
              <a:buChar char="●"/>
            </a:pPr>
            <a:r>
              <a:rPr lang="en-CA" sz="1900">
                <a:solidFill>
                  <a:srgbClr val="1A1A1A"/>
                </a:solidFill>
                <a:latin typeface="Arial"/>
                <a:ea typeface="Arial"/>
                <a:cs typeface="Arial"/>
                <a:sym typeface="Arial"/>
              </a:rPr>
              <a:t>Accommodations and Modifications (focus on Remote Learning)</a:t>
            </a:r>
            <a:endParaRPr sz="1900">
              <a:solidFill>
                <a:srgbClr val="1A1A1A"/>
              </a:solidFill>
              <a:latin typeface="Arial"/>
              <a:ea typeface="Arial"/>
              <a:cs typeface="Arial"/>
              <a:sym typeface="Arial"/>
            </a:endParaRPr>
          </a:p>
          <a:p>
            <a:pPr marL="457200" lvl="0" indent="0" algn="l" rtl="0">
              <a:lnSpc>
                <a:spcPct val="100000"/>
              </a:lnSpc>
              <a:spcBef>
                <a:spcPts val="0"/>
              </a:spcBef>
              <a:spcAft>
                <a:spcPts val="0"/>
              </a:spcAft>
              <a:buSzPts val="1400"/>
              <a:buNone/>
            </a:pPr>
            <a:endParaRPr sz="1900" b="1">
              <a:latin typeface="Arial"/>
              <a:ea typeface="Arial"/>
              <a:cs typeface="Arial"/>
              <a:sym typeface="Arial"/>
            </a:endParaRPr>
          </a:p>
          <a:p>
            <a:pPr marL="0" lvl="0" indent="0" algn="l" rtl="0">
              <a:lnSpc>
                <a:spcPct val="100000"/>
              </a:lnSpc>
              <a:spcBef>
                <a:spcPts val="0"/>
              </a:spcBef>
              <a:spcAft>
                <a:spcPts val="0"/>
              </a:spcAft>
              <a:buSzPts val="1400"/>
              <a:buNone/>
            </a:pPr>
            <a:r>
              <a:rPr lang="en-CA" sz="1900" b="1">
                <a:latin typeface="Arial"/>
                <a:ea typeface="Arial"/>
                <a:cs typeface="Arial"/>
                <a:sym typeface="Arial"/>
              </a:rPr>
              <a:t>Occupational Health and Safety</a:t>
            </a:r>
            <a:endParaRPr sz="1900" b="1">
              <a:latin typeface="Arial"/>
              <a:ea typeface="Arial"/>
              <a:cs typeface="Arial"/>
              <a:sym typeface="Arial"/>
            </a:endParaRPr>
          </a:p>
          <a:p>
            <a:pPr marL="457200" lvl="0" indent="-349250" algn="l" rtl="0">
              <a:lnSpc>
                <a:spcPct val="100000"/>
              </a:lnSpc>
              <a:spcBef>
                <a:spcPts val="0"/>
              </a:spcBef>
              <a:spcAft>
                <a:spcPts val="0"/>
              </a:spcAft>
              <a:buClr>
                <a:srgbClr val="1A1A1A"/>
              </a:buClr>
              <a:buSzPts val="1900"/>
              <a:buChar char="●"/>
            </a:pPr>
            <a:r>
              <a:rPr lang="en-CA" sz="1900">
                <a:solidFill>
                  <a:srgbClr val="1A1A1A"/>
                </a:solidFill>
                <a:latin typeface="Arial"/>
                <a:ea typeface="Arial"/>
                <a:cs typeface="Arial"/>
                <a:sym typeface="Arial"/>
              </a:rPr>
              <a:t>Required PL around health and safety training, personal protective equipment (PPE) use and other safety protocols (e.g., physical distancing, epidemiology ) </a:t>
            </a:r>
            <a:endParaRPr sz="1900">
              <a:solidFill>
                <a:srgbClr val="1A1A1A"/>
              </a:solidFill>
              <a:latin typeface="Arial"/>
              <a:ea typeface="Arial"/>
              <a:cs typeface="Arial"/>
              <a:sym typeface="Arial"/>
            </a:endParaRPr>
          </a:p>
          <a:p>
            <a:pPr marL="457200" lvl="0" indent="0" algn="l" rtl="0">
              <a:lnSpc>
                <a:spcPct val="100000"/>
              </a:lnSpc>
              <a:spcBef>
                <a:spcPts val="0"/>
              </a:spcBef>
              <a:spcAft>
                <a:spcPts val="0"/>
              </a:spcAft>
              <a:buSzPts val="1400"/>
              <a:buNone/>
            </a:pPr>
            <a:endParaRPr sz="2200">
              <a:solidFill>
                <a:srgbClr val="1A1A1A"/>
              </a:solidFill>
              <a:latin typeface="Arial"/>
              <a:ea typeface="Arial"/>
              <a:cs typeface="Arial"/>
              <a:sym typeface="Arial"/>
            </a:endParaRPr>
          </a:p>
          <a:p>
            <a:pPr marL="457200" lvl="0" indent="0" algn="l" rtl="0">
              <a:lnSpc>
                <a:spcPct val="100000"/>
              </a:lnSpc>
              <a:spcBef>
                <a:spcPts val="0"/>
              </a:spcBef>
              <a:spcAft>
                <a:spcPts val="0"/>
              </a:spcAft>
              <a:buSzPts val="1400"/>
              <a:buNone/>
            </a:pPr>
            <a:endParaRPr sz="2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36"/>
          <p:cNvSpPr/>
          <p:nvPr/>
        </p:nvSpPr>
        <p:spPr>
          <a:xfrm>
            <a:off x="304800" y="228600"/>
            <a:ext cx="8534400" cy="381000"/>
          </a:xfrm>
          <a:custGeom>
            <a:avLst/>
            <a:gdLst/>
            <a:ahLst/>
            <a:cxnLst/>
            <a:rect l="l" t="t" r="r" b="b"/>
            <a:pathLst>
              <a:path w="8534400" h="381000" extrusionOk="0">
                <a:moveTo>
                  <a:pt x="0" y="381000"/>
                </a:moveTo>
                <a:lnTo>
                  <a:pt x="8534400" y="381000"/>
                </a:lnTo>
                <a:lnTo>
                  <a:pt x="8534400" y="0"/>
                </a:lnTo>
                <a:lnTo>
                  <a:pt x="0" y="0"/>
                </a:lnTo>
                <a:lnTo>
                  <a:pt x="0" y="381000"/>
                </a:lnTo>
                <a:close/>
              </a:path>
            </a:pathLst>
          </a:custGeom>
          <a:solidFill>
            <a:srgbClr val="3A5FA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4" name="Google Shape;304;p36"/>
          <p:cNvSpPr txBox="1"/>
          <p:nvPr/>
        </p:nvSpPr>
        <p:spPr>
          <a:xfrm>
            <a:off x="574649" y="6398767"/>
            <a:ext cx="223520" cy="23939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400"/>
              <a:buFont typeface="Arial"/>
              <a:buNone/>
            </a:pPr>
            <a:r>
              <a:rPr lang="en-CA" sz="1400" b="0" i="0" u="none" strike="noStrike" cap="none">
                <a:solidFill>
                  <a:schemeClr val="dk1"/>
                </a:solidFill>
                <a:latin typeface="Arial"/>
                <a:ea typeface="Arial"/>
                <a:cs typeface="Arial"/>
                <a:sym typeface="Arial"/>
              </a:rPr>
              <a:t>34</a:t>
            </a:r>
            <a:endParaRPr sz="1400" b="0" i="0" u="none" strike="noStrike" cap="none">
              <a:solidFill>
                <a:schemeClr val="dk1"/>
              </a:solidFill>
              <a:latin typeface="Arial"/>
              <a:ea typeface="Arial"/>
              <a:cs typeface="Arial"/>
              <a:sym typeface="Arial"/>
            </a:endParaRPr>
          </a:p>
        </p:txBody>
      </p:sp>
      <p:pic>
        <p:nvPicPr>
          <p:cNvPr id="305" name="Google Shape;305;p36"/>
          <p:cNvPicPr preferRelativeResize="0"/>
          <p:nvPr/>
        </p:nvPicPr>
        <p:blipFill rotWithShape="1">
          <a:blip r:embed="rId3">
            <a:alphaModFix/>
          </a:blip>
          <a:srcRect/>
          <a:stretch/>
        </p:blipFill>
        <p:spPr>
          <a:xfrm>
            <a:off x="1661329" y="1447800"/>
            <a:ext cx="5821342" cy="3352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7"/>
          <p:cNvSpPr/>
          <p:nvPr/>
        </p:nvSpPr>
        <p:spPr>
          <a:xfrm>
            <a:off x="0" y="0"/>
            <a:ext cx="9144000" cy="6858000"/>
          </a:xfrm>
          <a:custGeom>
            <a:avLst/>
            <a:gdLst/>
            <a:ahLst/>
            <a:cxnLst/>
            <a:rect l="l" t="t" r="r" b="b"/>
            <a:pathLst>
              <a:path w="9144000" h="6858000" extrusionOk="0">
                <a:moveTo>
                  <a:pt x="0" y="6858000"/>
                </a:moveTo>
                <a:lnTo>
                  <a:pt x="9144000" y="6858000"/>
                </a:lnTo>
                <a:lnTo>
                  <a:pt x="9144000" y="0"/>
                </a:lnTo>
                <a:lnTo>
                  <a:pt x="0" y="0"/>
                </a:lnTo>
                <a:lnTo>
                  <a:pt x="0" y="6858000"/>
                </a:lnTo>
                <a:close/>
              </a:path>
            </a:pathLst>
          </a:custGeom>
          <a:solidFill>
            <a:srgbClr val="3A5FA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1" name="Google Shape;311;p37"/>
          <p:cNvSpPr/>
          <p:nvPr/>
        </p:nvSpPr>
        <p:spPr>
          <a:xfrm>
            <a:off x="0" y="0"/>
            <a:ext cx="9144000" cy="6858000"/>
          </a:xfrm>
          <a:custGeom>
            <a:avLst/>
            <a:gdLst/>
            <a:ahLst/>
            <a:cxnLst/>
            <a:rect l="l" t="t" r="r" b="b"/>
            <a:pathLst>
              <a:path w="9144000" h="6858000" extrusionOk="0">
                <a:moveTo>
                  <a:pt x="0" y="6858000"/>
                </a:moveTo>
                <a:lnTo>
                  <a:pt x="9144000" y="6858000"/>
                </a:lnTo>
                <a:lnTo>
                  <a:pt x="9144000" y="0"/>
                </a:lnTo>
                <a:lnTo>
                  <a:pt x="0" y="0"/>
                </a:lnTo>
                <a:lnTo>
                  <a:pt x="0" y="6858000"/>
                </a:lnTo>
                <a:close/>
              </a:path>
            </a:pathLst>
          </a:custGeom>
          <a:noFill/>
          <a:ln w="9525" cap="flat" cmpd="sng">
            <a:solidFill>
              <a:srgbClr val="8E9E93"/>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2" name="Google Shape;312;p37"/>
          <p:cNvSpPr/>
          <p:nvPr/>
        </p:nvSpPr>
        <p:spPr>
          <a:xfrm>
            <a:off x="3032505" y="1828800"/>
            <a:ext cx="2944495" cy="2895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4"/>
          <p:cNvSpPr txBox="1">
            <a:spLocks noGrp="1"/>
          </p:cNvSpPr>
          <p:nvPr>
            <p:ph type="title"/>
          </p:nvPr>
        </p:nvSpPr>
        <p:spPr>
          <a:xfrm>
            <a:off x="435375" y="654500"/>
            <a:ext cx="8273100" cy="560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CA"/>
              <a:t>Return to School Sub-committees with a Special Education focus</a:t>
            </a:r>
            <a:endParaRPr/>
          </a:p>
        </p:txBody>
      </p:sp>
      <p:sp>
        <p:nvSpPr>
          <p:cNvPr id="77" name="Google Shape;77;p4"/>
          <p:cNvSpPr txBox="1">
            <a:spLocks noGrp="1"/>
          </p:cNvSpPr>
          <p:nvPr>
            <p:ph type="body" idx="1"/>
          </p:nvPr>
        </p:nvSpPr>
        <p:spPr>
          <a:xfrm>
            <a:off x="342681" y="2148852"/>
            <a:ext cx="8273100" cy="3939000"/>
          </a:xfrm>
          <a:prstGeom prst="rect">
            <a:avLst/>
          </a:prstGeom>
          <a:noFill/>
          <a:ln>
            <a:noFill/>
          </a:ln>
        </p:spPr>
        <p:txBody>
          <a:bodyPr spcFirstLastPara="1" wrap="square" lIns="0" tIns="0" rIns="0" bIns="0" anchor="t" anchorCtr="0">
            <a:noAutofit/>
          </a:bodyPr>
          <a:lstStyle/>
          <a:p>
            <a:pPr marL="457200" lvl="0" indent="-336550" algn="l" rtl="0">
              <a:lnSpc>
                <a:spcPct val="100000"/>
              </a:lnSpc>
              <a:spcBef>
                <a:spcPts val="0"/>
              </a:spcBef>
              <a:spcAft>
                <a:spcPts val="0"/>
              </a:spcAft>
              <a:buSzPts val="1700"/>
              <a:buChar char="●"/>
            </a:pPr>
            <a:r>
              <a:rPr lang="en-CA" sz="2700"/>
              <a:t>Ongoing meetings with Central Steering Return to School Committee with a focus on Operations and Programming</a:t>
            </a:r>
            <a:endParaRPr sz="2700"/>
          </a:p>
          <a:p>
            <a:pPr marL="457200" lvl="0" indent="0" algn="l" rtl="0">
              <a:lnSpc>
                <a:spcPct val="100000"/>
              </a:lnSpc>
              <a:spcBef>
                <a:spcPts val="0"/>
              </a:spcBef>
              <a:spcAft>
                <a:spcPts val="0"/>
              </a:spcAft>
              <a:buSzPts val="1400"/>
              <a:buNone/>
            </a:pPr>
            <a:endParaRPr sz="2700"/>
          </a:p>
          <a:p>
            <a:pPr marL="457200" lvl="0" indent="-336550" algn="l" rtl="0">
              <a:lnSpc>
                <a:spcPct val="100000"/>
              </a:lnSpc>
              <a:spcBef>
                <a:spcPts val="0"/>
              </a:spcBef>
              <a:spcAft>
                <a:spcPts val="0"/>
              </a:spcAft>
              <a:buSzPts val="1700"/>
              <a:buChar char="●"/>
            </a:pPr>
            <a:r>
              <a:rPr lang="en-CA" sz="2700"/>
              <a:t>Staff Sub-Committee and SEAC Sub-Committee meeting to ensure all voices and considerations are being addressed</a:t>
            </a:r>
            <a:endParaRPr sz="2700"/>
          </a:p>
          <a:p>
            <a:pPr marL="457200" lvl="0" indent="0" algn="l" rtl="0">
              <a:lnSpc>
                <a:spcPct val="100000"/>
              </a:lnSpc>
              <a:spcBef>
                <a:spcPts val="0"/>
              </a:spcBef>
              <a:spcAft>
                <a:spcPts val="0"/>
              </a:spcAft>
              <a:buSzPts val="1400"/>
              <a:buNone/>
            </a:pPr>
            <a:endParaRPr sz="2700"/>
          </a:p>
          <a:p>
            <a:pPr marL="457200" lvl="0" indent="-336550" algn="l" rtl="0">
              <a:lnSpc>
                <a:spcPct val="100000"/>
              </a:lnSpc>
              <a:spcBef>
                <a:spcPts val="0"/>
              </a:spcBef>
              <a:spcAft>
                <a:spcPts val="0"/>
              </a:spcAft>
              <a:buSzPts val="1700"/>
              <a:buChar char="●"/>
            </a:pPr>
            <a:r>
              <a:rPr lang="en-CA" sz="2700"/>
              <a:t>Meeting regularly with Community Care Coordinators</a:t>
            </a:r>
            <a:endParaRPr sz="2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5"/>
          <p:cNvSpPr txBox="1">
            <a:spLocks noGrp="1"/>
          </p:cNvSpPr>
          <p:nvPr>
            <p:ph type="title"/>
          </p:nvPr>
        </p:nvSpPr>
        <p:spPr>
          <a:xfrm>
            <a:off x="304800" y="762000"/>
            <a:ext cx="4480815" cy="552074"/>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SzPts val="1400"/>
              <a:buNone/>
            </a:pPr>
            <a:r>
              <a:rPr lang="en-CA"/>
              <a:t> Regular Class</a:t>
            </a:r>
            <a:endParaRPr/>
          </a:p>
        </p:txBody>
      </p:sp>
      <p:sp>
        <p:nvSpPr>
          <p:cNvPr id="84" name="Google Shape;84;p5"/>
          <p:cNvSpPr txBox="1"/>
          <p:nvPr/>
        </p:nvSpPr>
        <p:spPr>
          <a:xfrm>
            <a:off x="8755633" y="6522338"/>
            <a:ext cx="249554" cy="224790"/>
          </a:xfrm>
          <a:prstGeom prst="rect">
            <a:avLst/>
          </a:prstGeom>
          <a:noFill/>
          <a:ln>
            <a:noFill/>
          </a:ln>
        </p:spPr>
        <p:txBody>
          <a:bodyPr spcFirstLastPara="1" wrap="square" lIns="0" tIns="0" rIns="0" bIns="0" anchor="t" anchorCtr="0">
            <a:spAutoFit/>
          </a:bodyPr>
          <a:lstStyle/>
          <a:p>
            <a:pPr marL="25400" marR="0" lvl="0" indent="0" algn="l" rtl="0">
              <a:lnSpc>
                <a:spcPct val="117857"/>
              </a:lnSpc>
              <a:spcBef>
                <a:spcPts val="0"/>
              </a:spcBef>
              <a:spcAft>
                <a:spcPts val="0"/>
              </a:spcAft>
              <a:buClr>
                <a:srgbClr val="000000"/>
              </a:buClr>
              <a:buSzPts val="1400"/>
              <a:buFont typeface="Arial"/>
              <a:buNone/>
            </a:pPr>
            <a:fld id="{00000000-1234-1234-1234-123412341234}" type="slidenum">
              <a:rPr lang="en-CA" sz="1400" b="0" i="0" u="none" strike="noStrike" cap="none">
                <a:solidFill>
                  <a:srgbClr val="92A199"/>
                </a:solidFill>
                <a:latin typeface="Arial"/>
                <a:ea typeface="Arial"/>
                <a:cs typeface="Arial"/>
                <a:sym typeface="Arial"/>
              </a:rPr>
              <a:t>5</a:t>
            </a:fld>
            <a:endParaRPr sz="1400" b="0" i="0" u="none" strike="noStrike" cap="none">
              <a:solidFill>
                <a:schemeClr val="dk1"/>
              </a:solidFill>
              <a:latin typeface="Arial"/>
              <a:ea typeface="Arial"/>
              <a:cs typeface="Arial"/>
              <a:sym typeface="Arial"/>
            </a:endParaRPr>
          </a:p>
        </p:txBody>
      </p:sp>
      <p:sp>
        <p:nvSpPr>
          <p:cNvPr id="85" name="Google Shape;85;p5"/>
          <p:cNvSpPr txBox="1"/>
          <p:nvPr/>
        </p:nvSpPr>
        <p:spPr>
          <a:xfrm>
            <a:off x="253704" y="1314086"/>
            <a:ext cx="8448300" cy="5250900"/>
          </a:xfrm>
          <a:prstGeom prst="rect">
            <a:avLst/>
          </a:prstGeom>
          <a:noFill/>
          <a:ln>
            <a:noFill/>
          </a:ln>
        </p:spPr>
        <p:txBody>
          <a:bodyPr spcFirstLastPara="1" wrap="square" lIns="0" tIns="229225" rIns="0" bIns="0" anchor="t" anchorCtr="0">
            <a:spAutoFit/>
          </a:bodyPr>
          <a:lstStyle/>
          <a:p>
            <a:pPr marL="457200" marR="0" lvl="0" indent="-381000" algn="l" rtl="0">
              <a:lnSpc>
                <a:spcPct val="100000"/>
              </a:lnSpc>
              <a:spcBef>
                <a:spcPts val="0"/>
              </a:spcBef>
              <a:spcAft>
                <a:spcPts val="0"/>
              </a:spcAft>
              <a:buClr>
                <a:schemeClr val="dk1"/>
              </a:buClr>
              <a:buSzPts val="2400"/>
              <a:buFont typeface="Calibri"/>
              <a:buChar char="•"/>
            </a:pPr>
            <a:r>
              <a:rPr lang="en-CA" sz="2400" b="0" i="0" u="none" strike="noStrike" cap="none">
                <a:solidFill>
                  <a:schemeClr val="dk1"/>
                </a:solidFill>
                <a:latin typeface="Calibri"/>
                <a:ea typeface="Calibri"/>
                <a:cs typeface="Calibri"/>
                <a:sym typeface="Calibri"/>
              </a:rPr>
              <a:t>Elementary students with special education needs in regular class will continue to be supported as per their IEP </a:t>
            </a:r>
            <a:endParaRPr sz="2400" b="0" i="0" u="none" strike="noStrike" cap="none">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en-CA" sz="2400" b="0" i="0" u="none" strike="noStrike" cap="none">
                <a:solidFill>
                  <a:schemeClr val="dk1"/>
                </a:solidFill>
                <a:latin typeface="Calibri"/>
                <a:ea typeface="Calibri"/>
                <a:cs typeface="Calibri"/>
                <a:sym typeface="Calibri"/>
              </a:rPr>
              <a:t>Classroom teachers and special education teachers (e.g., Resource teachers, HSP teachers) will collaborate by co-planning and co-teaching to support students on IEPs (face to face and/or remotely)</a:t>
            </a:r>
            <a:endParaRPr sz="2400" b="0" i="0" u="none" strike="noStrike" cap="none">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alibri"/>
              <a:ea typeface="Calibri"/>
              <a:cs typeface="Calibri"/>
              <a:sym typeface="Calibri"/>
            </a:endParaRPr>
          </a:p>
          <a:p>
            <a:pPr marL="457200" marR="0" lvl="0" indent="-381000" algn="l" rtl="0">
              <a:lnSpc>
                <a:spcPct val="100000"/>
              </a:lnSpc>
              <a:spcBef>
                <a:spcPts val="0"/>
              </a:spcBef>
              <a:spcAft>
                <a:spcPts val="0"/>
              </a:spcAft>
              <a:buClr>
                <a:schemeClr val="dk1"/>
              </a:buClr>
              <a:buSzPts val="2400"/>
              <a:buFont typeface="Calibri"/>
              <a:buChar char="•"/>
            </a:pPr>
            <a:r>
              <a:rPr lang="en-CA" sz="2400" b="1" i="0" u="none" strike="noStrike" cap="none">
                <a:solidFill>
                  <a:schemeClr val="dk1"/>
                </a:solidFill>
                <a:latin typeface="Calibri"/>
                <a:ea typeface="Calibri"/>
                <a:cs typeface="Calibri"/>
                <a:sym typeface="Calibri"/>
              </a:rPr>
              <a:t>Regular Class with Indirect Support</a:t>
            </a:r>
            <a:r>
              <a:rPr lang="en-CA" sz="2400" b="0" i="0" u="none" strike="noStrike" cap="none">
                <a:solidFill>
                  <a:schemeClr val="dk1"/>
                </a:solidFill>
                <a:latin typeface="Calibri"/>
                <a:ea typeface="Calibri"/>
                <a:cs typeface="Calibri"/>
                <a:sym typeface="Calibri"/>
              </a:rPr>
              <a:t> - students with this designation will continue to receive indirect support from special education teacher through their classroom teacher (face-to-face and/or remotely)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br>
              <a:rPr lang="en-CA" sz="2400" b="0" i="0" u="none" strike="noStrike" cap="none">
                <a:solidFill>
                  <a:schemeClr val="dk1"/>
                </a:solidFill>
                <a:latin typeface="Calibri"/>
                <a:ea typeface="Calibri"/>
                <a:cs typeface="Calibri"/>
                <a:sym typeface="Calibri"/>
              </a:rPr>
            </a:br>
            <a:endParaRPr sz="2400" b="0" i="0" u="none" strike="noStrike" cap="none">
              <a:solidFill>
                <a:schemeClr val="dk1"/>
              </a:solidFill>
              <a:latin typeface="Calibri"/>
              <a:ea typeface="Calibri"/>
              <a:cs typeface="Calibri"/>
              <a:sym typeface="Calibri"/>
            </a:endParaRPr>
          </a:p>
          <a:p>
            <a:pPr marL="355600" marR="0" lvl="0" indent="-190500" algn="l" rtl="0">
              <a:lnSpc>
                <a:spcPct val="100000"/>
              </a:lnSpc>
              <a:spcBef>
                <a:spcPts val="16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6"/>
          <p:cNvSpPr txBox="1">
            <a:spLocks noGrp="1"/>
          </p:cNvSpPr>
          <p:nvPr>
            <p:ph type="title"/>
          </p:nvPr>
        </p:nvSpPr>
        <p:spPr>
          <a:xfrm>
            <a:off x="228600" y="590925"/>
            <a:ext cx="4480800" cy="5520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SzPts val="1400"/>
              <a:buNone/>
            </a:pPr>
            <a:r>
              <a:rPr lang="en-CA"/>
              <a:t> Regular Class</a:t>
            </a:r>
            <a:endParaRPr/>
          </a:p>
        </p:txBody>
      </p:sp>
      <p:sp>
        <p:nvSpPr>
          <p:cNvPr id="92" name="Google Shape;92;p6"/>
          <p:cNvSpPr txBox="1"/>
          <p:nvPr/>
        </p:nvSpPr>
        <p:spPr>
          <a:xfrm>
            <a:off x="8755633" y="6522338"/>
            <a:ext cx="249554" cy="224790"/>
          </a:xfrm>
          <a:prstGeom prst="rect">
            <a:avLst/>
          </a:prstGeom>
          <a:noFill/>
          <a:ln>
            <a:noFill/>
          </a:ln>
        </p:spPr>
        <p:txBody>
          <a:bodyPr spcFirstLastPara="1" wrap="square" lIns="0" tIns="0" rIns="0" bIns="0" anchor="t" anchorCtr="0">
            <a:spAutoFit/>
          </a:bodyPr>
          <a:lstStyle/>
          <a:p>
            <a:pPr marL="25400" marR="0" lvl="0" indent="0" algn="l" rtl="0">
              <a:lnSpc>
                <a:spcPct val="117857"/>
              </a:lnSpc>
              <a:spcBef>
                <a:spcPts val="0"/>
              </a:spcBef>
              <a:spcAft>
                <a:spcPts val="0"/>
              </a:spcAft>
              <a:buClr>
                <a:srgbClr val="000000"/>
              </a:buClr>
              <a:buSzPts val="1400"/>
              <a:buFont typeface="Arial"/>
              <a:buNone/>
            </a:pPr>
            <a:fld id="{00000000-1234-1234-1234-123412341234}" type="slidenum">
              <a:rPr lang="en-CA" sz="1400" b="0" i="0" u="none" strike="noStrike" cap="none">
                <a:solidFill>
                  <a:srgbClr val="92A199"/>
                </a:solidFill>
                <a:latin typeface="Arial"/>
                <a:ea typeface="Arial"/>
                <a:cs typeface="Arial"/>
                <a:sym typeface="Arial"/>
              </a:rPr>
              <a:t>6</a:t>
            </a:fld>
            <a:endParaRPr sz="1400" b="0" i="0" u="none" strike="noStrike" cap="none">
              <a:solidFill>
                <a:schemeClr val="dk1"/>
              </a:solidFill>
              <a:latin typeface="Arial"/>
              <a:ea typeface="Arial"/>
              <a:cs typeface="Arial"/>
              <a:sym typeface="Arial"/>
            </a:endParaRPr>
          </a:p>
        </p:txBody>
      </p:sp>
      <p:sp>
        <p:nvSpPr>
          <p:cNvPr id="93" name="Google Shape;93;p6"/>
          <p:cNvSpPr txBox="1"/>
          <p:nvPr/>
        </p:nvSpPr>
        <p:spPr>
          <a:xfrm>
            <a:off x="228600" y="1034675"/>
            <a:ext cx="8448300" cy="5712600"/>
          </a:xfrm>
          <a:prstGeom prst="rect">
            <a:avLst/>
          </a:prstGeom>
          <a:noFill/>
          <a:ln>
            <a:noFill/>
          </a:ln>
        </p:spPr>
        <p:txBody>
          <a:bodyPr spcFirstLastPara="1" wrap="square" lIns="0" tIns="229225" rIns="0" bIns="0" anchor="t" anchorCtr="0">
            <a:spAutoFit/>
          </a:bodyPr>
          <a:lstStyle/>
          <a:p>
            <a:pPr marL="457200" marR="0" lvl="0" indent="-361950" algn="l" rtl="0">
              <a:lnSpc>
                <a:spcPct val="100000"/>
              </a:lnSpc>
              <a:spcBef>
                <a:spcPts val="0"/>
              </a:spcBef>
              <a:spcAft>
                <a:spcPts val="0"/>
              </a:spcAft>
              <a:buClr>
                <a:schemeClr val="dk1"/>
              </a:buClr>
              <a:buSzPts val="2100"/>
              <a:buFont typeface="Calibri"/>
              <a:buChar char="•"/>
            </a:pPr>
            <a:r>
              <a:rPr lang="en-CA" sz="2100" b="1" i="0" u="none" strike="noStrike" cap="none">
                <a:solidFill>
                  <a:schemeClr val="dk1"/>
                </a:solidFill>
                <a:latin typeface="Calibri"/>
                <a:ea typeface="Calibri"/>
                <a:cs typeface="Calibri"/>
                <a:sym typeface="Calibri"/>
              </a:rPr>
              <a:t>Regular Class with Resource Assistance</a:t>
            </a:r>
            <a:r>
              <a:rPr lang="en-CA" sz="2100" b="0" i="0" u="none" strike="noStrike" cap="none">
                <a:solidFill>
                  <a:schemeClr val="dk1"/>
                </a:solidFill>
                <a:latin typeface="Calibri"/>
                <a:ea typeface="Calibri"/>
                <a:cs typeface="Calibri"/>
                <a:sym typeface="Calibri"/>
              </a:rPr>
              <a:t> - students with this designation will continue to receive direct support individually or in small groups within the regular class from a special education teacher; if student has elected remote learning, support will be provided remotely</a:t>
            </a:r>
            <a:endParaRPr sz="2100" b="0" i="0" u="none" strike="noStrike" cap="none">
              <a:solidFill>
                <a:schemeClr val="dk1"/>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Calibri"/>
              <a:ea typeface="Calibri"/>
              <a:cs typeface="Calibri"/>
              <a:sym typeface="Calibri"/>
            </a:endParaRPr>
          </a:p>
          <a:p>
            <a:pPr marL="457200" marR="0" lvl="0" indent="-361950" algn="l" rtl="0">
              <a:lnSpc>
                <a:spcPct val="100000"/>
              </a:lnSpc>
              <a:spcBef>
                <a:spcPts val="0"/>
              </a:spcBef>
              <a:spcAft>
                <a:spcPts val="0"/>
              </a:spcAft>
              <a:buClr>
                <a:schemeClr val="dk1"/>
              </a:buClr>
              <a:buSzPts val="2100"/>
              <a:buFont typeface="Calibri"/>
              <a:buChar char="•"/>
            </a:pPr>
            <a:r>
              <a:rPr lang="en-CA" sz="2100" b="1" i="0" u="none" strike="noStrike" cap="none">
                <a:solidFill>
                  <a:schemeClr val="dk1"/>
                </a:solidFill>
                <a:latin typeface="Calibri"/>
                <a:ea typeface="Calibri"/>
                <a:cs typeface="Calibri"/>
                <a:sym typeface="Calibri"/>
              </a:rPr>
              <a:t>Regular Class with Withdrawal Assistance</a:t>
            </a:r>
            <a:r>
              <a:rPr lang="en-CA" sz="2100" b="0" i="0" u="none" strike="noStrike" cap="none">
                <a:solidFill>
                  <a:schemeClr val="dk1"/>
                </a:solidFill>
                <a:latin typeface="Calibri"/>
                <a:ea typeface="Calibri"/>
                <a:cs typeface="Calibri"/>
                <a:sym typeface="Calibri"/>
              </a:rPr>
              <a:t> - students with this designation will continue to receive direct support outside of the classroom for less than 50% of the school day from a special education teacher (face to face and/or remotely). Withdrawal support can continue while maintaining safe practices such as wearing a mask and keeping the group small</a:t>
            </a:r>
            <a:endParaRPr sz="2100" b="0" i="0" u="none" strike="noStrike" cap="none">
              <a:solidFill>
                <a:schemeClr val="dk1"/>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dk1"/>
              </a:solidFill>
              <a:latin typeface="Calibri"/>
              <a:ea typeface="Calibri"/>
              <a:cs typeface="Calibri"/>
              <a:sym typeface="Calibri"/>
            </a:endParaRPr>
          </a:p>
          <a:p>
            <a:pPr marL="457200" marR="0" lvl="0" indent="-361950" algn="l" rtl="0">
              <a:lnSpc>
                <a:spcPct val="100000"/>
              </a:lnSpc>
              <a:spcBef>
                <a:spcPts val="0"/>
              </a:spcBef>
              <a:spcAft>
                <a:spcPts val="0"/>
              </a:spcAft>
              <a:buClr>
                <a:schemeClr val="dk1"/>
              </a:buClr>
              <a:buSzPts val="2100"/>
              <a:buFont typeface="Calibri"/>
              <a:buChar char="•"/>
            </a:pPr>
            <a:r>
              <a:rPr lang="en-CA" sz="2100" b="0" i="0" u="none" strike="noStrike" cap="none">
                <a:solidFill>
                  <a:schemeClr val="dk1"/>
                </a:solidFill>
                <a:latin typeface="Calibri"/>
                <a:ea typeface="Calibri"/>
                <a:cs typeface="Calibri"/>
                <a:sym typeface="Calibri"/>
              </a:rPr>
              <a:t>We encourage the inclusion of students with special education needs in regular class, consider minimizing the withdrawal of students to reduce contact outside of their cohort; we encourage support as much as possible be provided in the regular class setting</a:t>
            </a:r>
            <a:endParaRPr sz="17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br>
              <a:rPr lang="en-CA" sz="2400" b="0" i="0" u="none" strike="noStrike" cap="none">
                <a:solidFill>
                  <a:schemeClr val="dk1"/>
                </a:solidFill>
                <a:latin typeface="Calibri"/>
                <a:ea typeface="Calibri"/>
                <a:cs typeface="Calibri"/>
                <a:sym typeface="Calibri"/>
              </a:rPr>
            </a:br>
            <a:endParaRPr sz="2400" b="0" i="0" u="none" strike="noStrike" cap="none">
              <a:solidFill>
                <a:schemeClr val="dk1"/>
              </a:solidFill>
              <a:latin typeface="Calibri"/>
              <a:ea typeface="Calibri"/>
              <a:cs typeface="Calibri"/>
              <a:sym typeface="Calibri"/>
            </a:endParaRPr>
          </a:p>
          <a:p>
            <a:pPr marL="355600" marR="0" lvl="0" indent="-190500" algn="l" rtl="0">
              <a:lnSpc>
                <a:spcPct val="100000"/>
              </a:lnSpc>
              <a:spcBef>
                <a:spcPts val="16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7"/>
          <p:cNvSpPr txBox="1">
            <a:spLocks noGrp="1"/>
          </p:cNvSpPr>
          <p:nvPr>
            <p:ph type="title"/>
          </p:nvPr>
        </p:nvSpPr>
        <p:spPr>
          <a:xfrm>
            <a:off x="381000" y="654507"/>
            <a:ext cx="8439149" cy="538609"/>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CA"/>
              <a:t>Special Education Class</a:t>
            </a:r>
            <a:endParaRPr/>
          </a:p>
        </p:txBody>
      </p:sp>
      <p:sp>
        <p:nvSpPr>
          <p:cNvPr id="99" name="Google Shape;99;p7"/>
          <p:cNvSpPr txBox="1">
            <a:spLocks noGrp="1"/>
          </p:cNvSpPr>
          <p:nvPr>
            <p:ph type="body" idx="1"/>
          </p:nvPr>
        </p:nvSpPr>
        <p:spPr>
          <a:xfrm>
            <a:off x="295275" y="1301450"/>
            <a:ext cx="8610600" cy="5047500"/>
          </a:xfrm>
          <a:prstGeom prst="rect">
            <a:avLst/>
          </a:prstGeom>
          <a:noFill/>
          <a:ln>
            <a:noFill/>
          </a:ln>
        </p:spPr>
        <p:txBody>
          <a:bodyPr spcFirstLastPara="1" wrap="square" lIns="0" tIns="0" rIns="0" bIns="0" anchor="t" anchorCtr="0">
            <a:spAutoFit/>
          </a:bodyPr>
          <a:lstStyle/>
          <a:p>
            <a:pPr marL="457200" lvl="0" indent="-355600" algn="l" rtl="0">
              <a:lnSpc>
                <a:spcPct val="100000"/>
              </a:lnSpc>
              <a:spcBef>
                <a:spcPts val="0"/>
              </a:spcBef>
              <a:spcAft>
                <a:spcPts val="0"/>
              </a:spcAft>
              <a:buSzPts val="2000"/>
              <a:buChar char="●"/>
            </a:pPr>
            <a:r>
              <a:rPr lang="en-CA" sz="2000" b="1"/>
              <a:t>Special education class with partial integration</a:t>
            </a:r>
            <a:r>
              <a:rPr lang="en-CA" sz="2000"/>
              <a:t>: students in this designation will continue to have access to a special education class for at least 50% of the school day, and can continue to be integrated with a regular class for at least one instructional period daily. This includes students in HSP and some ISP programs. </a:t>
            </a:r>
            <a:endParaRPr/>
          </a:p>
          <a:p>
            <a:pPr marL="457200" lvl="0" indent="-355600" algn="l" rtl="0">
              <a:lnSpc>
                <a:spcPct val="100000"/>
              </a:lnSpc>
              <a:spcBef>
                <a:spcPts val="0"/>
              </a:spcBef>
              <a:spcAft>
                <a:spcPts val="0"/>
              </a:spcAft>
              <a:buSzPts val="2000"/>
              <a:buChar char="●"/>
            </a:pPr>
            <a:r>
              <a:rPr lang="en-CA" sz="2000"/>
              <a:t>As we continue to phase out HSP and move toward inclusion, the support for the student in HSP is encouraged to be provided within the regular class. HSP teachers can continue to support students and work in collaboration with classroom teachers (face to face and/or remotely)</a:t>
            </a:r>
            <a:endParaRPr sz="2000"/>
          </a:p>
          <a:p>
            <a:pPr marL="457200" lvl="0" indent="-355600" algn="l" rtl="0">
              <a:lnSpc>
                <a:spcPct val="100000"/>
              </a:lnSpc>
              <a:spcBef>
                <a:spcPts val="0"/>
              </a:spcBef>
              <a:spcAft>
                <a:spcPts val="0"/>
              </a:spcAft>
              <a:buSzPts val="2000"/>
              <a:buChar char="●"/>
            </a:pPr>
            <a:r>
              <a:rPr lang="en-CA" sz="2000" b="1"/>
              <a:t>Special education class full time:</a:t>
            </a:r>
            <a:r>
              <a:rPr lang="en-CA" sz="2000"/>
              <a:t> student in this designation will continue to access a special education class daily and will be supported by the special education classroom teacher</a:t>
            </a:r>
            <a:endParaRPr/>
          </a:p>
          <a:p>
            <a:pPr marL="457200" lvl="0" indent="-355600" algn="l" rtl="0">
              <a:lnSpc>
                <a:spcPct val="100000"/>
              </a:lnSpc>
              <a:spcBef>
                <a:spcPts val="0"/>
              </a:spcBef>
              <a:spcAft>
                <a:spcPts val="0"/>
              </a:spcAft>
              <a:buSzPts val="2000"/>
              <a:buChar char="●"/>
            </a:pPr>
            <a:r>
              <a:rPr lang="en-CA" sz="2000"/>
              <a:t>Integration should continue and students should be considered as part of a cohort of students (e.g., connected to one homeroom class for recess or lunch as noted Elementary limited 50 students and secondary limited to 100 students)</a:t>
            </a:r>
            <a:endParaRPr/>
          </a:p>
          <a:p>
            <a:pPr marL="0" lvl="0" indent="0" algn="l" rtl="0">
              <a:lnSpc>
                <a:spcPct val="100000"/>
              </a:lnSpc>
              <a:spcBef>
                <a:spcPts val="0"/>
              </a:spcBef>
              <a:spcAft>
                <a:spcPts val="0"/>
              </a:spcAft>
              <a:buSzPts val="1400"/>
              <a:buNone/>
            </a:pPr>
            <a:br>
              <a:rPr lang="en-CA"/>
            </a:b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8"/>
          <p:cNvSpPr txBox="1">
            <a:spLocks noGrp="1"/>
          </p:cNvSpPr>
          <p:nvPr>
            <p:ph type="title"/>
          </p:nvPr>
        </p:nvSpPr>
        <p:spPr>
          <a:xfrm>
            <a:off x="609601" y="914401"/>
            <a:ext cx="7845780" cy="1121461"/>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SzPts val="1400"/>
              <a:buNone/>
            </a:pPr>
            <a:r>
              <a:rPr lang="en-CA" sz="3600"/>
              <a:t>Students with Medical Complexities</a:t>
            </a:r>
            <a:br>
              <a:rPr lang="en-CA" sz="3600" b="0"/>
            </a:br>
            <a:endParaRPr sz="3600"/>
          </a:p>
        </p:txBody>
      </p:sp>
      <p:sp>
        <p:nvSpPr>
          <p:cNvPr id="106" name="Google Shape;106;p8"/>
          <p:cNvSpPr txBox="1"/>
          <p:nvPr/>
        </p:nvSpPr>
        <p:spPr>
          <a:xfrm>
            <a:off x="687425" y="1828800"/>
            <a:ext cx="7767900" cy="4412100"/>
          </a:xfrm>
          <a:prstGeom prst="rect">
            <a:avLst/>
          </a:prstGeom>
          <a:noFill/>
          <a:ln>
            <a:noFill/>
          </a:ln>
        </p:spPr>
        <p:txBody>
          <a:bodyPr spcFirstLastPara="1" wrap="square" lIns="0" tIns="104775" rIns="0" bIns="0" anchor="t" anchorCtr="0">
            <a:spAutoFit/>
          </a:bodyPr>
          <a:lstStyle/>
          <a:p>
            <a:pPr marL="469900" marR="0" lvl="0" indent="-457200" algn="l" rtl="0">
              <a:lnSpc>
                <a:spcPct val="100000"/>
              </a:lnSpc>
              <a:spcBef>
                <a:spcPts val="0"/>
              </a:spcBef>
              <a:spcAft>
                <a:spcPts val="0"/>
              </a:spcAft>
              <a:buClr>
                <a:schemeClr val="dk1"/>
              </a:buClr>
              <a:buSzPts val="2800"/>
              <a:buFont typeface="Arial"/>
              <a:buChar char="•"/>
            </a:pPr>
            <a:r>
              <a:rPr lang="en-CA" sz="2800" b="0" i="0" u="none" strike="noStrike" cap="none">
                <a:solidFill>
                  <a:schemeClr val="dk1"/>
                </a:solidFill>
                <a:latin typeface="Calibri"/>
                <a:ea typeface="Calibri"/>
                <a:cs typeface="Calibri"/>
                <a:sym typeface="Calibri"/>
              </a:rPr>
              <a:t>Schools will continue to work  with their respective Community Care Coordinator and  Service Providers (SE Health and VHA) to ensure timely and appropriate scheduling for the students who require nursing as part of the return to school transition (e.g., scheduling of students that requires time sensitive nursing interventions such as Aerosol Generating Procedures (AGMP) and g-tube feeding)</a:t>
            </a:r>
            <a:br>
              <a:rPr lang="en-CA" sz="3600" b="0" i="0" u="none" strike="noStrike" cap="none">
                <a:solidFill>
                  <a:schemeClr val="dk1"/>
                </a:solidFill>
                <a:latin typeface="Calibri"/>
                <a:ea typeface="Calibri"/>
                <a:cs typeface="Calibri"/>
                <a:sym typeface="Calibri"/>
              </a:rPr>
            </a:br>
            <a:endParaRPr sz="2800" b="0" i="1" u="none" strike="noStrike" cap="none">
              <a:solidFill>
                <a:schemeClr val="dk1"/>
              </a:solidFill>
              <a:latin typeface="Calibri"/>
              <a:ea typeface="Calibri"/>
              <a:cs typeface="Calibri"/>
              <a:sym typeface="Calibri"/>
            </a:endParaRPr>
          </a:p>
        </p:txBody>
      </p:sp>
      <p:sp>
        <p:nvSpPr>
          <p:cNvPr id="107" name="Google Shape;107;p8"/>
          <p:cNvSpPr txBox="1"/>
          <p:nvPr/>
        </p:nvSpPr>
        <p:spPr>
          <a:xfrm>
            <a:off x="8755633" y="6522338"/>
            <a:ext cx="249554" cy="224790"/>
          </a:xfrm>
          <a:prstGeom prst="rect">
            <a:avLst/>
          </a:prstGeom>
          <a:noFill/>
          <a:ln>
            <a:noFill/>
          </a:ln>
        </p:spPr>
        <p:txBody>
          <a:bodyPr spcFirstLastPara="1" wrap="square" lIns="0" tIns="0" rIns="0" bIns="0" anchor="t" anchorCtr="0">
            <a:spAutoFit/>
          </a:bodyPr>
          <a:lstStyle/>
          <a:p>
            <a:pPr marL="25400" marR="0" lvl="0" indent="0" algn="l" rtl="0">
              <a:lnSpc>
                <a:spcPct val="117857"/>
              </a:lnSpc>
              <a:spcBef>
                <a:spcPts val="0"/>
              </a:spcBef>
              <a:spcAft>
                <a:spcPts val="0"/>
              </a:spcAft>
              <a:buClr>
                <a:srgbClr val="000000"/>
              </a:buClr>
              <a:buSzPts val="1400"/>
              <a:buFont typeface="Arial"/>
              <a:buNone/>
            </a:pPr>
            <a:fld id="{00000000-1234-1234-1234-123412341234}" type="slidenum">
              <a:rPr lang="en-CA" sz="1400" b="0" i="0" u="none" strike="noStrike" cap="none">
                <a:solidFill>
                  <a:srgbClr val="92A199"/>
                </a:solidFill>
                <a:latin typeface="Arial"/>
                <a:ea typeface="Arial"/>
                <a:cs typeface="Arial"/>
                <a:sym typeface="Arial"/>
              </a:rPr>
              <a:t>8</a:t>
            </a:fld>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9"/>
          <p:cNvSpPr txBox="1">
            <a:spLocks noGrp="1"/>
          </p:cNvSpPr>
          <p:nvPr>
            <p:ph type="title"/>
          </p:nvPr>
        </p:nvSpPr>
        <p:spPr>
          <a:xfrm>
            <a:off x="381000" y="762000"/>
            <a:ext cx="8458200" cy="869493"/>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CA"/>
              <a:t>Elementary Intensive Support Program (ISP)</a:t>
            </a:r>
            <a:br>
              <a:rPr lang="en-CA"/>
            </a:br>
            <a:br>
              <a:rPr lang="en-CA"/>
            </a:br>
            <a:endParaRPr/>
          </a:p>
        </p:txBody>
      </p:sp>
      <p:sp>
        <p:nvSpPr>
          <p:cNvPr id="113" name="Google Shape;113;p9"/>
          <p:cNvSpPr txBox="1">
            <a:spLocks noGrp="1"/>
          </p:cNvSpPr>
          <p:nvPr>
            <p:ph type="body" idx="1"/>
          </p:nvPr>
        </p:nvSpPr>
        <p:spPr>
          <a:xfrm>
            <a:off x="381000" y="1631499"/>
            <a:ext cx="8273100" cy="47817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1400"/>
              <a:buNone/>
            </a:pPr>
            <a:r>
              <a:rPr lang="en-CA" sz="2200" b="1"/>
              <a:t>Elementary ISP classes are capped at 6-16 students (excluding Gifted) depending on the ISP program </a:t>
            </a:r>
            <a:endParaRPr sz="2200"/>
          </a:p>
          <a:p>
            <a:pPr marL="342900" lvl="0" indent="-342900" algn="l" rtl="0">
              <a:lnSpc>
                <a:spcPct val="100000"/>
              </a:lnSpc>
              <a:spcBef>
                <a:spcPts val="0"/>
              </a:spcBef>
              <a:spcAft>
                <a:spcPts val="0"/>
              </a:spcAft>
              <a:buClr>
                <a:schemeClr val="dk1"/>
              </a:buClr>
              <a:buSzPts val="2200"/>
              <a:buFont typeface="Arial"/>
              <a:buChar char="•"/>
            </a:pPr>
            <a:r>
              <a:rPr lang="en-CA" sz="2200"/>
              <a:t>Elementary students in ISP classes will come to school daily and be considered their own cohort; this includes </a:t>
            </a:r>
            <a:r>
              <a:rPr lang="en-CA" sz="2200" i="1"/>
              <a:t>Congregated Sites and all ISP classes in regular K-8 schools </a:t>
            </a:r>
            <a:r>
              <a:rPr lang="en-CA" sz="2200"/>
              <a:t>(including Elementary Gifted classes which are capped at 25 students)</a:t>
            </a:r>
            <a:endParaRPr sz="2600"/>
          </a:p>
          <a:p>
            <a:pPr marL="342900" lvl="0" indent="-342900" algn="l" rtl="0">
              <a:lnSpc>
                <a:spcPct val="100000"/>
              </a:lnSpc>
              <a:spcBef>
                <a:spcPts val="0"/>
              </a:spcBef>
              <a:spcAft>
                <a:spcPts val="0"/>
              </a:spcAft>
              <a:buClr>
                <a:schemeClr val="dk1"/>
              </a:buClr>
              <a:buSzPts val="2200"/>
              <a:buFont typeface="Arial"/>
              <a:buChar char="•"/>
            </a:pPr>
            <a:r>
              <a:rPr lang="en-CA" sz="2200"/>
              <a:t>There are a total of 6 congregated elementary sites where students will be able to attend daily; those schools include: Beverley School, Lucy McCormick Senior School*, Park Lane Public School*, Seneca School, Sunny View Junior and Senior Public School, and  William J McCordic </a:t>
            </a:r>
            <a:endParaRPr sz="2600"/>
          </a:p>
          <a:p>
            <a:pPr marL="0" lvl="0" indent="0" algn="l" rtl="0">
              <a:lnSpc>
                <a:spcPct val="100000"/>
              </a:lnSpc>
              <a:spcBef>
                <a:spcPts val="0"/>
              </a:spcBef>
              <a:spcAft>
                <a:spcPts val="0"/>
              </a:spcAft>
              <a:buSzPts val="1400"/>
              <a:buNone/>
            </a:pPr>
            <a:endParaRPr sz="2000"/>
          </a:p>
          <a:p>
            <a:pPr marL="0" lvl="0" indent="0" algn="l" rtl="0">
              <a:lnSpc>
                <a:spcPct val="100000"/>
              </a:lnSpc>
              <a:spcBef>
                <a:spcPts val="0"/>
              </a:spcBef>
              <a:spcAft>
                <a:spcPts val="0"/>
              </a:spcAft>
              <a:buSzPts val="1400"/>
              <a:buNone/>
            </a:pPr>
            <a:r>
              <a:rPr lang="en-CA" sz="2000" i="1"/>
              <a:t>*schools that have secondary aged students and follow an elementary school model</a:t>
            </a:r>
            <a:endParaRPr sz="2000"/>
          </a:p>
          <a:p>
            <a:pPr marL="0" lvl="0" indent="0" algn="l" rtl="0">
              <a:lnSpc>
                <a:spcPct val="100000"/>
              </a:lnSpc>
              <a:spcBef>
                <a:spcPts val="0"/>
              </a:spcBef>
              <a:spcAft>
                <a:spcPts val="0"/>
              </a:spcAft>
              <a:buSzPts val="1400"/>
              <a:buNone/>
            </a:pPr>
            <a:br>
              <a:rPr lang="en-CA"/>
            </a:b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3451</Words>
  <Application>Microsoft Office PowerPoint</Application>
  <PresentationFormat>On-screen Show (4:3)</PresentationFormat>
  <Paragraphs>271</Paragraphs>
  <Slides>37</Slides>
  <Notes>37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Verdana</vt:lpstr>
      <vt:lpstr>Office Theme</vt:lpstr>
      <vt:lpstr>PowerPoint Presentation</vt:lpstr>
      <vt:lpstr>PowerPoint Presentation</vt:lpstr>
      <vt:lpstr>Covid-19 Barriers for Students with Disabilities &amp; Recommendations : A Report from the Accessibility Education K-12  </vt:lpstr>
      <vt:lpstr>Return to School Sub-committees with a Special Education focus</vt:lpstr>
      <vt:lpstr> Regular Class</vt:lpstr>
      <vt:lpstr> Regular Class</vt:lpstr>
      <vt:lpstr>Special Education Class</vt:lpstr>
      <vt:lpstr>Students with Medical Complexities </vt:lpstr>
      <vt:lpstr>Elementary Intensive Support Program (ISP)  </vt:lpstr>
      <vt:lpstr>Secondary ISP Classes</vt:lpstr>
      <vt:lpstr>Secondary ISP Classes</vt:lpstr>
      <vt:lpstr>PowerPoint Presentation</vt:lpstr>
      <vt:lpstr>Educational and Community Programs and Partnership (ECPP) (formerly CTCC)</vt:lpstr>
      <vt:lpstr>Remote Learning PPM 164 </vt:lpstr>
      <vt:lpstr>Remote Learning </vt:lpstr>
      <vt:lpstr>Remote Learning </vt:lpstr>
      <vt:lpstr> Individual Education Plan </vt:lpstr>
      <vt:lpstr>In-School Team Meeting (IST) and School Support Team (SST) </vt:lpstr>
      <vt:lpstr>IPRCs and SEPRCs</vt:lpstr>
      <vt:lpstr>IPRCs and SEPRCs</vt:lpstr>
      <vt:lpstr>Itinerant and Regional Support Services (e.g., ASD, BRS, BLV, DHH) </vt:lpstr>
      <vt:lpstr>Summer Transition Day  </vt:lpstr>
      <vt:lpstr>Summer Transition Day  </vt:lpstr>
      <vt:lpstr>Special Equipment Amount   </vt:lpstr>
      <vt:lpstr>Accessibility</vt:lpstr>
      <vt:lpstr>Personal Protective Equipment (PPE) </vt:lpstr>
      <vt:lpstr>Personal Protective Equipment (PPE) </vt:lpstr>
      <vt:lpstr>Transportation </vt:lpstr>
      <vt:lpstr>Transportation- COVID-19 and Bus Safety </vt:lpstr>
      <vt:lpstr>Transportation </vt:lpstr>
      <vt:lpstr>Mental Health and Well-Being</vt:lpstr>
      <vt:lpstr>Mental Health and Well-Being</vt:lpstr>
      <vt:lpstr>PR 699 &amp; Safety Plans </vt:lpstr>
      <vt:lpstr>Organizational, Policy &amp; Procedures</vt:lpstr>
      <vt:lpstr>PA Day Professional Learning September 1,2,3</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Sharma, Sahil</dc:creator>
  <cp:lastModifiedBy>Orekoya, Oyin</cp:lastModifiedBy>
  <cp:revision>2</cp:revision>
  <dcterms:created xsi:type="dcterms:W3CDTF">2018-05-01T18:39:02Z</dcterms:created>
  <dcterms:modified xsi:type="dcterms:W3CDTF">2020-08-19T13:30:04Z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2018-05-01T00:00:00Z</vt:filetime>
  </property>
  <property fmtid="{D5CDD505-2E9C-101B-9397-08002B2CF9AE}" pid="3" name="Creator">
    <vt:lpwstr>Microsoft® PowerPoint® 2010</vt:lpwstr>
  </property>
  <property fmtid="{D5CDD505-2E9C-101B-9397-08002B2CF9AE}" pid="4" name="LastSaved">
    <vt:filetime>2018-05-01T00:00:00Z</vt:filetime>
  </property>
</Properties>
</file>