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6"/>
  </p:notesMasterIdLst>
  <p:handoutMasterIdLst>
    <p:handoutMasterId r:id="rId17"/>
  </p:handoutMasterIdLst>
  <p:sldIdLst>
    <p:sldId id="509" r:id="rId4"/>
    <p:sldId id="715" r:id="rId5"/>
    <p:sldId id="722" r:id="rId6"/>
    <p:sldId id="721" r:id="rId7"/>
    <p:sldId id="718" r:id="rId8"/>
    <p:sldId id="719" r:id="rId9"/>
    <p:sldId id="717" r:id="rId10"/>
    <p:sldId id="720" r:id="rId11"/>
    <p:sldId id="725" r:id="rId12"/>
    <p:sldId id="723" r:id="rId13"/>
    <p:sldId id="724" r:id="rId14"/>
    <p:sldId id="6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rren" initials="D" lastIdx="2" clrIdx="0">
    <p:extLst>
      <p:ext uri="{19B8F6BF-5375-455C-9EA6-DF929625EA0E}">
        <p15:presenceInfo xmlns:p15="http://schemas.microsoft.com/office/powerpoint/2012/main" userId="S::Darren.Smith@tdsb.on.ca::b636517d-86ae-4368-88c6-71b609919acf" providerId="AD"/>
      </p:ext>
    </p:extLst>
  </p:cmAuthor>
  <p:cmAuthor id="2" name="Rajakulasingam, Indushan" initials="RI" lastIdx="4" clrIdx="1">
    <p:extLst>
      <p:ext uri="{19B8F6BF-5375-455C-9EA6-DF929625EA0E}">
        <p15:presenceInfo xmlns:p15="http://schemas.microsoft.com/office/powerpoint/2012/main" userId="Rajakulasingam, Indush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EDEDE"/>
    <a:srgbClr val="007033"/>
    <a:srgbClr val="3B60AF"/>
    <a:srgbClr val="3366CC"/>
    <a:srgbClr val="030CC1"/>
    <a:srgbClr val="F6F8F7"/>
    <a:srgbClr val="D1E4FF"/>
    <a:srgbClr val="F3F8FF"/>
    <a:srgbClr val="FFFDF7"/>
    <a:srgbClr val="FFF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812" autoAdjust="0"/>
    <p:restoredTop sz="82411" autoAdjust="0"/>
  </p:normalViewPr>
  <p:slideViewPr>
    <p:cSldViewPr snapToGrid="0">
      <p:cViewPr varScale="1">
        <p:scale>
          <a:sx n="64" d="100"/>
          <a:sy n="64" d="100"/>
        </p:scale>
        <p:origin x="8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7E007-F693-48DD-A747-4CDC4856422C}" type="datetimeFigureOut">
              <a:rPr lang="en-CA" smtClean="0"/>
              <a:pPr/>
              <a:t>2023-12-08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3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93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A975D-7348-4162-9AFA-4B2C97BC8038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6221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F26C3-731A-4D1A-A707-2E2F8A31F7CA}" type="datetimeFigureOut">
              <a:rPr lang="en-CA" smtClean="0"/>
              <a:t>2023-12-08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D1E13-F67F-4E37-BDA4-A7FCC5403516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582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DD1E13-F67F-4E37-BDA4-A7FCC5403516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76867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100" b="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D1E13-F67F-4E37-BDA4-A7FCC5403516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909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DD1E13-F67F-4E37-BDA4-A7FCC5403516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5956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52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0"/>
            <a:ext cx="9144000" cy="64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TDSB_Circle_Colour_shadow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86516" y="1371600"/>
            <a:ext cx="3409484" cy="3352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5638800"/>
            <a:ext cx="9144000" cy="1524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 userDrawn="1"/>
        </p:nvSpPr>
        <p:spPr>
          <a:xfrm>
            <a:off x="0" y="0"/>
            <a:ext cx="9144000" cy="64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752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itle Placeholder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Picture 6" descr="TDSB_Circle_Colour_shadow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20565" y="5715000"/>
            <a:ext cx="1084835" cy="1066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04800" y="228600"/>
            <a:ext cx="8534400" cy="3810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04800" y="228600"/>
            <a:ext cx="8077200" cy="304800"/>
          </a:xfrm>
        </p:spPr>
        <p:txBody>
          <a:bodyPr>
            <a:noAutofit/>
          </a:bodyPr>
          <a:lstStyle>
            <a:lvl1pPr marL="114300" indent="0">
              <a:buFontTx/>
              <a:buNone/>
              <a:defRPr sz="16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section info</a:t>
            </a:r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304800" y="228600"/>
            <a:ext cx="8534400" cy="381000"/>
          </a:xfrm>
          <a:prstGeom prst="rect">
            <a:avLst/>
          </a:prstGeom>
          <a:solidFill>
            <a:srgbClr val="72C267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39624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720856" y="1752601"/>
            <a:ext cx="3962400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228600" y="228600"/>
            <a:ext cx="5715000" cy="304800"/>
          </a:xfrm>
        </p:spPr>
        <p:txBody>
          <a:bodyPr>
            <a:noAutofit/>
          </a:bodyPr>
          <a:lstStyle>
            <a:lvl1pPr marL="114300" indent="0">
              <a:buFontTx/>
              <a:buNone/>
              <a:defRPr sz="16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section info</a:t>
            </a:r>
            <a:endParaRPr lang="en-CA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26128" y="25908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95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561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B60A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B60AC"/>
              </a:solidFill>
            </a:endParaRPr>
          </a:p>
        </p:txBody>
      </p:sp>
      <p:pic>
        <p:nvPicPr>
          <p:cNvPr id="5" name="Picture 4" descr="TDSB_Circle_Colour_shadow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32541" y="1828800"/>
            <a:ext cx="2944554" cy="28956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152400"/>
            <a:ext cx="1066800" cy="329092"/>
          </a:xfrm>
          <a:prstGeom prst="rect">
            <a:avLst/>
          </a:prstGeom>
        </p:spPr>
        <p:txBody>
          <a:bodyPr vert="horz" lIns="91440" tIns="45720" rIns="91440" bIns="0" rtlCol="0" anchor="b" anchorCtr="1"/>
          <a:lstStyle>
            <a:lvl1pPr algn="r">
              <a:defRPr sz="1200" baseline="0">
                <a:solidFill>
                  <a:schemeClr val="tx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Footer_4CBar-01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6328" y="6096000"/>
            <a:ext cx="9037672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2" r:id="rId3"/>
    <p:sldLayoutId id="2147483664" r:id="rId4"/>
    <p:sldLayoutId id="2147483663" r:id="rId5"/>
    <p:sldLayoutId id="2147483667" r:id="rId6"/>
    <p:sldLayoutId id="2147483672" r:id="rId7"/>
    <p:sldLayoutId id="2147483669" r:id="rId8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tario.ca/page/2023-24-education-funding-guide-special-education-grant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C507E7A-E947-47FD-B3B3-3ADB6CCC1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664" y="739473"/>
            <a:ext cx="8260672" cy="3321057"/>
          </a:xfrm>
        </p:spPr>
        <p:txBody>
          <a:bodyPr>
            <a:normAutofit/>
          </a:bodyPr>
          <a:lstStyle/>
          <a:p>
            <a:r>
              <a:rPr lang="en-CA" sz="4400" b="1" dirty="0">
                <a:ln w="6350" cmpd="sng">
                  <a:noFill/>
                  <a:prstDash val="solid"/>
                  <a:miter lim="800000"/>
                </a:ln>
                <a:solidFill>
                  <a:srgbClr val="3366CC"/>
                </a:solidFill>
              </a:rPr>
              <a:t>Financial and Budget Presentation to SEAC</a:t>
            </a:r>
            <a:endParaRPr lang="en-CA" sz="2800" b="1" dirty="0">
              <a:ln w="6350" cmpd="sng">
                <a:solidFill>
                  <a:srgbClr val="125B01"/>
                </a:solidFill>
                <a:prstDash val="solid"/>
                <a:miter lim="800000"/>
              </a:ln>
              <a:solidFill>
                <a:srgbClr val="3366CC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8864" y="4841256"/>
            <a:ext cx="23622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December 2023 SEAC Presentation</a:t>
            </a:r>
          </a:p>
        </p:txBody>
      </p:sp>
    </p:spTree>
    <p:extLst>
      <p:ext uri="{BB962C8B-B14F-4D97-AF65-F5344CB8AC3E}">
        <p14:creationId xmlns:p14="http://schemas.microsoft.com/office/powerpoint/2010/main" val="1128785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90F9D-1826-847F-4C3F-9DBE089DE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Budget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67048-3D33-4687-3467-5545ACEA4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/>
              <a:t>January 18 – FBEC</a:t>
            </a:r>
          </a:p>
          <a:p>
            <a:pPr lvl="1"/>
            <a:r>
              <a:rPr lang="en-CA" dirty="0"/>
              <a:t>Revised Estimates</a:t>
            </a:r>
          </a:p>
          <a:p>
            <a:pPr lvl="1"/>
            <a:r>
              <a:rPr lang="en-CA" dirty="0"/>
              <a:t>Update on Financial Results 2022-23</a:t>
            </a:r>
          </a:p>
          <a:p>
            <a:r>
              <a:rPr lang="en-CA" dirty="0"/>
              <a:t>January 29 – Special FBEC</a:t>
            </a:r>
          </a:p>
          <a:p>
            <a:pPr lvl="1"/>
            <a:r>
              <a:rPr lang="en-CA" dirty="0"/>
              <a:t>Three year enrolment projection</a:t>
            </a:r>
          </a:p>
          <a:p>
            <a:pPr lvl="1"/>
            <a:r>
              <a:rPr lang="en-CA" dirty="0"/>
              <a:t>First Quarter reporting</a:t>
            </a:r>
          </a:p>
          <a:p>
            <a:pPr lvl="1"/>
            <a:r>
              <a:rPr lang="en-CA" dirty="0"/>
              <a:t>24-25 Financial Forecast</a:t>
            </a:r>
          </a:p>
          <a:p>
            <a:r>
              <a:rPr lang="en-CA" dirty="0"/>
              <a:t>February 14 – FBEC</a:t>
            </a:r>
          </a:p>
          <a:p>
            <a:pPr lvl="1"/>
            <a:r>
              <a:rPr lang="en-CA" dirty="0"/>
              <a:t>Options to Balance</a:t>
            </a:r>
          </a:p>
          <a:p>
            <a:r>
              <a:rPr lang="en-CA" dirty="0"/>
              <a:t>March FBEC Meetings</a:t>
            </a:r>
          </a:p>
          <a:p>
            <a:pPr lvl="1"/>
            <a:r>
              <a:rPr lang="en-CA" dirty="0"/>
              <a:t>School Based Staffing – March 4th</a:t>
            </a:r>
          </a:p>
          <a:p>
            <a:pPr lvl="1"/>
            <a:r>
              <a:rPr lang="en-CA" dirty="0"/>
              <a:t>Operating Budget Approval – March 26th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D7B78-7942-764B-D726-D0E9BAD3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1928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6C625-9CF4-4896-56FE-F48E0913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0FCF12-CB71-335B-2025-282F800D9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8727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A4E54-3A9C-4CCF-B6D7-5A3040B88B1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6128" y="-1039427"/>
            <a:ext cx="8260672" cy="103942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733536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FCDD3BA0-DF45-44D5-BBE9-26ED48245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724" y="1153356"/>
            <a:ext cx="8392948" cy="5476044"/>
          </a:xfrm>
        </p:spPr>
        <p:txBody>
          <a:bodyPr>
            <a:noAutofit/>
          </a:bodyPr>
          <a:lstStyle/>
          <a:p>
            <a:pPr marL="114300" lvl="0" indent="0">
              <a:buNone/>
            </a:pPr>
            <a:endParaRPr lang="en-CA" sz="1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CA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GSN Consultation Update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 to funding 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22-23 Financial results for Special Education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Deferred Revenue 22-23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Steps in Budget process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2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  <a:endParaRPr lang="en-CA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CA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endParaRPr lang="en-CA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en-CA" sz="2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CA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en-CA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ü"/>
            </a:pPr>
            <a:endParaRPr lang="en-US" sz="103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18D3B5-FEF5-4C72-AF8B-48E1ABFFB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862" y="533400"/>
            <a:ext cx="8260672" cy="770879"/>
          </a:xfrm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46116A82-ADF5-4E37-87DB-79591804F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A313F930-D753-4E81-B9B3-D505EE818FB2}" type="slidenum">
              <a:rPr lang="en-CA" smtClean="0"/>
              <a:pPr>
                <a:spcAft>
                  <a:spcPts val="600"/>
                </a:spcAft>
              </a:pPr>
              <a:t>2</a:t>
            </a:fld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EE1BD-EFE3-476E-AEA0-E1DF1857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4800" y="228600"/>
            <a:ext cx="8077200" cy="304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01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F7981-2774-8E8F-0928-120DC5F13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GSN Consultation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FCB41-2281-D0BD-ABB5-0C7C7AAA2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Attached consultation guide was submitted to Ministry of Education</a:t>
            </a:r>
          </a:p>
          <a:p>
            <a:r>
              <a:rPr lang="en-CA" dirty="0"/>
              <a:t>Consultation document posted on Board’s budget website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1B21C-33AC-1616-5413-241F6F921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5675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035AC-AA64-B0EA-76F7-B021FD19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Special Education Funding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92346-64BE-BBE8-53C9-61F8EA15D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hlinkClick r:id="rId2"/>
              </a:rPr>
              <a:t>https://www.ontario.ca/page/2023-24-education-funding-guide-special-education-grant</a:t>
            </a:r>
            <a:endParaRPr lang="en-CA" dirty="0"/>
          </a:p>
          <a:p>
            <a:pPr marL="11430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19A05-7085-6B26-0000-0379A3280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96258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874D7-0383-097D-FD96-4498FF31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Special Education GSN Revenues</a:t>
            </a:r>
            <a:br>
              <a:rPr lang="en-CA" dirty="0"/>
            </a:br>
            <a:r>
              <a:rPr lang="en-CA" sz="1800" dirty="0"/>
              <a:t>(millions)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AA64AAFC-DDB7-4357-7F5C-187D0521B6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679829"/>
              </p:ext>
            </p:extLst>
          </p:nvPr>
        </p:nvGraphicFramePr>
        <p:xfrm>
          <a:off x="457200" y="1752600"/>
          <a:ext cx="8229600" cy="369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06160">
                  <a:extLst>
                    <a:ext uri="{9D8B030D-6E8A-4147-A177-3AD203B41FA5}">
                      <a16:colId xmlns:a16="http://schemas.microsoft.com/office/drawing/2014/main" val="1806706062"/>
                    </a:ext>
                  </a:extLst>
                </a:gridCol>
                <a:gridCol w="2123440">
                  <a:extLst>
                    <a:ext uri="{9D8B030D-6E8A-4147-A177-3AD203B41FA5}">
                      <a16:colId xmlns:a16="http://schemas.microsoft.com/office/drawing/2014/main" val="35729973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Grant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719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Special Education Per Pupil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$192.1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673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Special Education Equipment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11.5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671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Differentiated Special Education Needs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119.6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374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Special Incidence Portion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13.9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92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Education and Community Partnership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15.4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079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Behavioral Expertise Professionals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1.6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40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Behavioral Expertise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300020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CA" dirty="0"/>
                        <a:t>After School Skills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947721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CA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b="1" dirty="0"/>
                        <a:t>$355.0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449396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C78F0-1562-2D31-9415-238488558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03170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0E93B-162A-7162-3617-0CAE28FC3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Other Revenues</a:t>
            </a:r>
            <a:br>
              <a:rPr lang="en-CA" dirty="0"/>
            </a:br>
            <a:r>
              <a:rPr lang="en-CA" sz="1800" dirty="0"/>
              <a:t>(millions)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0231C56-A95F-B06F-3D4D-3A7DBEB3DB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840605"/>
              </p:ext>
            </p:extLst>
          </p:nvPr>
        </p:nvGraphicFramePr>
        <p:xfrm>
          <a:off x="457200" y="1752600"/>
          <a:ext cx="7324090" cy="2595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09360">
                  <a:extLst>
                    <a:ext uri="{9D8B030D-6E8A-4147-A177-3AD203B41FA5}">
                      <a16:colId xmlns:a16="http://schemas.microsoft.com/office/drawing/2014/main" val="3111212538"/>
                    </a:ext>
                  </a:extLst>
                </a:gridCol>
                <a:gridCol w="1014730">
                  <a:extLst>
                    <a:ext uri="{9D8B030D-6E8A-4147-A177-3AD203B41FA5}">
                      <a16:colId xmlns:a16="http://schemas.microsoft.com/office/drawing/2014/main" val="26308557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714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Student Support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$11.1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276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Mental Health Funding (various grants)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485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COVID 19 Learning Recovery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5.5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909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Benefit Trusts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8.3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5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Other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539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/>
                        <a:t>Total Other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b="1" dirty="0"/>
                        <a:t>$28.6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1113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DB40D-A75D-8801-AD45-0E35E160E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0943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595B2-1C51-FB89-B523-976F700AD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Special Education Expenditures</a:t>
            </a:r>
            <a:br>
              <a:rPr lang="en-CA" dirty="0"/>
            </a:br>
            <a:r>
              <a:rPr lang="en-CA" sz="1600" dirty="0"/>
              <a:t>(millions)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EB2EC07-E99E-40F0-3A8E-E7D0C4A895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232921"/>
              </p:ext>
            </p:extLst>
          </p:nvPr>
        </p:nvGraphicFramePr>
        <p:xfrm>
          <a:off x="179882" y="1649027"/>
          <a:ext cx="8243340" cy="38673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19258">
                  <a:extLst>
                    <a:ext uri="{9D8B030D-6E8A-4147-A177-3AD203B41FA5}">
                      <a16:colId xmlns:a16="http://schemas.microsoft.com/office/drawing/2014/main" val="3475072366"/>
                    </a:ext>
                  </a:extLst>
                </a:gridCol>
                <a:gridCol w="1453726">
                  <a:extLst>
                    <a:ext uri="{9D8B030D-6E8A-4147-A177-3AD203B41FA5}">
                      <a16:colId xmlns:a16="http://schemas.microsoft.com/office/drawing/2014/main" val="3385953840"/>
                    </a:ext>
                  </a:extLst>
                </a:gridCol>
                <a:gridCol w="1453726">
                  <a:extLst>
                    <a:ext uri="{9D8B030D-6E8A-4147-A177-3AD203B41FA5}">
                      <a16:colId xmlns:a16="http://schemas.microsoft.com/office/drawing/2014/main" val="22874756"/>
                    </a:ext>
                  </a:extLst>
                </a:gridCol>
                <a:gridCol w="1116630">
                  <a:extLst>
                    <a:ext uri="{9D8B030D-6E8A-4147-A177-3AD203B41FA5}">
                      <a16:colId xmlns:a16="http://schemas.microsoft.com/office/drawing/2014/main" val="3402627575"/>
                    </a:ext>
                  </a:extLst>
                </a:gridCol>
              </a:tblGrid>
              <a:tr h="387266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Elementary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Secondary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769750"/>
                  </a:ext>
                </a:extLst>
              </a:tr>
              <a:tr h="387266">
                <a:tc>
                  <a:txBody>
                    <a:bodyPr/>
                    <a:lstStyle/>
                    <a:p>
                      <a:r>
                        <a:rPr lang="en-CA" dirty="0"/>
                        <a:t>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$176.4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$62.8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$239.2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5127411"/>
                  </a:ext>
                </a:extLst>
              </a:tr>
              <a:tr h="387266">
                <a:tc>
                  <a:txBody>
                    <a:bodyPr/>
                    <a:lstStyle/>
                    <a:p>
                      <a:r>
                        <a:rPr lang="en-CA" dirty="0"/>
                        <a:t>Supply Teachers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20.3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27.1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284218"/>
                  </a:ext>
                </a:extLst>
              </a:tr>
              <a:tr h="387266">
                <a:tc>
                  <a:txBody>
                    <a:bodyPr/>
                    <a:lstStyle/>
                    <a:p>
                      <a:r>
                        <a:rPr lang="en-CA" dirty="0"/>
                        <a:t>Teachers Assistants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94.0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31.7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125.7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834561"/>
                  </a:ext>
                </a:extLst>
              </a:tr>
              <a:tr h="387266">
                <a:tc>
                  <a:txBody>
                    <a:bodyPr/>
                    <a:lstStyle/>
                    <a:p>
                      <a:r>
                        <a:rPr lang="en-CA" dirty="0"/>
                        <a:t>Textbooks, Supplies and Computers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11.0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11.8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71908"/>
                  </a:ext>
                </a:extLst>
              </a:tr>
              <a:tr h="387266">
                <a:tc>
                  <a:txBody>
                    <a:bodyPr/>
                    <a:lstStyle/>
                    <a:p>
                      <a:r>
                        <a:rPr lang="en-CA" dirty="0"/>
                        <a:t>Professionals and Paraprofessionals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56.1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24.1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80.2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471965"/>
                  </a:ext>
                </a:extLst>
              </a:tr>
              <a:tr h="381961">
                <a:tc>
                  <a:txBody>
                    <a:bodyPr/>
                    <a:lstStyle/>
                    <a:p>
                      <a:r>
                        <a:rPr lang="en-CA" dirty="0"/>
                        <a:t>Principals, Vice Principals and Dept. Heads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5.1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4831580"/>
                  </a:ext>
                </a:extLst>
              </a:tr>
              <a:tr h="387266">
                <a:tc>
                  <a:txBody>
                    <a:bodyPr/>
                    <a:lstStyle/>
                    <a:p>
                      <a:r>
                        <a:rPr lang="en-CA" dirty="0"/>
                        <a:t>School Office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22447"/>
                  </a:ext>
                </a:extLst>
              </a:tr>
              <a:tr h="387266">
                <a:tc>
                  <a:txBody>
                    <a:bodyPr/>
                    <a:lstStyle/>
                    <a:p>
                      <a:r>
                        <a:rPr lang="en-CA" dirty="0"/>
                        <a:t>Coordinators and Consultants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2.6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8.4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272689"/>
                  </a:ext>
                </a:extLst>
              </a:tr>
              <a:tr h="387266">
                <a:tc>
                  <a:txBody>
                    <a:bodyPr/>
                    <a:lstStyle/>
                    <a:p>
                      <a:r>
                        <a:rPr lang="en-CA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b="1" dirty="0"/>
                        <a:t>$367.7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b="1" dirty="0"/>
                        <a:t>$132.9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b="1" dirty="0"/>
                        <a:t>$500.6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8995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D0AC5D-0B85-379E-500A-54ABB574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2448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8A581-0AC7-6223-6537-289758ED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Special Education Envelope</a:t>
            </a:r>
            <a:br>
              <a:rPr lang="en-CA" dirty="0"/>
            </a:br>
            <a:r>
              <a:rPr lang="en-CA" sz="1800" dirty="0"/>
              <a:t>(millions)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DC9F027-A597-C9F4-8575-58574186A2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72322"/>
              </p:ext>
            </p:extLst>
          </p:nvPr>
        </p:nvGraphicFramePr>
        <p:xfrm>
          <a:off x="457200" y="1752600"/>
          <a:ext cx="8229600" cy="4079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20080">
                  <a:extLst>
                    <a:ext uri="{9D8B030D-6E8A-4147-A177-3AD203B41FA5}">
                      <a16:colId xmlns:a16="http://schemas.microsoft.com/office/drawing/2014/main" val="1552473319"/>
                    </a:ext>
                  </a:extLst>
                </a:gridCol>
                <a:gridCol w="2509520">
                  <a:extLst>
                    <a:ext uri="{9D8B030D-6E8A-4147-A177-3AD203B41FA5}">
                      <a16:colId xmlns:a16="http://schemas.microsoft.com/office/drawing/2014/main" val="7501108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/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753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GSN Grants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$355.0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48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Other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28.6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146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Total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383.6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708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023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$500.6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064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Less: Self Contained Classes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(61.5)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901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Net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439.1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0202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692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/>
                        <a:t>Net Funding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b="1" dirty="0"/>
                        <a:t>$(55.5)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2994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82843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14FB1-7E1F-8534-010D-4F5B1302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683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1EC82-BDA3-7B88-0B52-1A2867B5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Deferred Revenues 22-23</a:t>
            </a:r>
            <a:br>
              <a:rPr lang="en-CA" dirty="0"/>
            </a:br>
            <a:r>
              <a:rPr lang="en-CA" sz="1800" dirty="0"/>
              <a:t>(millions)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7B46738-9962-A9E2-4745-D708942D15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548661"/>
              </p:ext>
            </p:extLst>
          </p:nvPr>
        </p:nvGraphicFramePr>
        <p:xfrm>
          <a:off x="584616" y="1752600"/>
          <a:ext cx="6430781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2633">
                  <a:extLst>
                    <a:ext uri="{9D8B030D-6E8A-4147-A177-3AD203B41FA5}">
                      <a16:colId xmlns:a16="http://schemas.microsoft.com/office/drawing/2014/main" val="2492015912"/>
                    </a:ext>
                  </a:extLst>
                </a:gridCol>
                <a:gridCol w="3148148">
                  <a:extLst>
                    <a:ext uri="{9D8B030D-6E8A-4147-A177-3AD203B41FA5}">
                      <a16:colId xmlns:a16="http://schemas.microsoft.com/office/drawing/2014/main" val="36132945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Grant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Amount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310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SEA Per Pupil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$6.3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494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Behavioural Expertise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$1.5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330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ABA Training Amount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$1.2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127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After School Skills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dirty="0"/>
                        <a:t>$0.1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52342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4F488-EFE8-EB79-9D85-C9741DCDE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84750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DSB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TDSB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Awaiting_x0020_Attachments xmlns="http://schemas.microsoft.com/sharepoint/v3" xsi:nil="true"/>
    <ListId xmlns="5b6fa755-dc4a-4212-a07d-340bee2b8a63">8720cbc7-6c4a-4de4-aece-5873c214313c</ListId>
    <Recommendation_x0020_FR xmlns="http://schemas.microsoft.com/sharepoint/v3" xsi:nil="true"/>
    <eSCRIBE_x0020_Department xmlns="http://schemas.microsoft.com/sharepoint/v3">26</eSCRIBE_x0020_Department>
    <Report_x0020_Number xmlns="http://schemas.microsoft.com/sharepoint/v3" xsi:nil="true"/>
    <SignaturesRequired xmlns="http://schemas.microsoft.com/sharepoint/v3" xsi:nil="true"/>
    <FamilyId xmlns="http://schemas.microsoft.com/sharepoint/v3" xsi:nil="true"/>
    <Closed_x0020_Description xmlns="http://schemas.microsoft.com/sharepoint/v3" xsi:nil="true"/>
    <eSCRIBE_x0020_Meeting_x0020_Type xmlns="http://schemas.microsoft.com/sharepoint/v3">37</eSCRIBE_x0020_Meeting_x0020_Type>
    <LegislativeItem xmlns="http://schemas.microsoft.com/sharepoint/v3" xsi:nil="true"/>
    <Sponsor xmlns="http://schemas.microsoft.com/sharepoint/v3">
      <UserInfo>
        <DisplayName/>
        <AccountId xsi:nil="true"/>
        <AccountType/>
      </UserInfo>
    </Sponsor>
    <FamilyId0 xmlns="5b6fa755-dc4a-4212-a07d-340bee2b8a63" xsi:nil="true"/>
    <Document_x0020_Description_x0020_FR xmlns="http://schemas.microsoft.com/sharepoint/v3" xsi:nil="true"/>
    <ReportID xmlns="5b6fa755-dc4a-4212-a07d-340bee2b8a63">1806</ReportID>
    <RequestedBy xmlns="http://schemas.microsoft.com/sharepoint/v3" xsi:nil="true"/>
    <CustomPermissions xmlns="http://schemas.microsoft.com/sharepoint/v3" xsi:nil="true"/>
    <Sequence xmlns="5b6fa755-dc4a-4212-a07d-340bee2b8a63">1</Sequence>
    <MapParcelOwner xmlns="http://schemas.microsoft.com/sharepoint/v3" xsi:nil="true"/>
    <Recommendation xmlns="http://schemas.microsoft.com/sharepoint/v3" xsi:nil="true"/>
    <LegislativeSponsors xmlns="http://schemas.microsoft.com/sharepoint/v3">
      <UserInfo>
        <DisplayName/>
        <AccountId xsi:nil="true"/>
        <AccountType/>
      </UserInfo>
    </LegislativeSponsors>
    <Closed_x0020_Description_x0020_FR xmlns="http://schemas.microsoft.com/sharepoint/v3" xsi:nil="true"/>
    <Status xmlns="b19acf86-ab0d-469a-b251-a99d40fdf7d4">Pending</Status>
    <Document_x0020_Description xmlns="http://schemas.microsoft.com/sharepoint/v3" xsi:nil="true"/>
    <Pending_x0020_Late_x0020_Approval xmlns="http://schemas.microsoft.com/sharepoint/v3" xsi:nil="true"/>
    <ConfidentialReason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SCRIBE Document Content Type" ma:contentTypeID="0x010100658619C53A8A417DAE26FD859E814F3E00EFE387B98629C948A1D471105A6EB521" ma:contentTypeVersion="6" ma:contentTypeDescription="eSCRIBE Document Content Type" ma:contentTypeScope="" ma:versionID="a19b87fd1b04411714dd33d6835558dc">
  <xsd:schema xmlns:xsd="http://www.w3.org/2001/XMLSchema" xmlns:xs="http://www.w3.org/2001/XMLSchema" xmlns:p="http://schemas.microsoft.com/office/2006/metadata/properties" xmlns:ns1="http://schemas.microsoft.com/sharepoint/v3" xmlns:ns2="b19acf86-ab0d-469a-b251-a99d40fdf7d4" xmlns:ns3="5b6fa755-dc4a-4212-a07d-340bee2b8a63" targetNamespace="http://schemas.microsoft.com/office/2006/metadata/properties" ma:root="true" ma:fieldsID="78023295dd3f6b2c94dd40cf48529b9f" ns1:_="" ns2:_="" ns3:_="">
    <xsd:import namespace="http://schemas.microsoft.com/sharepoint/v3"/>
    <xsd:import namespace="b19acf86-ab0d-469a-b251-a99d40fdf7d4"/>
    <xsd:import namespace="5b6fa755-dc4a-4212-a07d-340bee2b8a63"/>
    <xsd:element name="properties">
      <xsd:complexType>
        <xsd:sequence>
          <xsd:element name="documentManagement">
            <xsd:complexType>
              <xsd:all>
                <xsd:element ref="ns1:eSCRIBE_x0020_Department"/>
                <xsd:element ref="ns1:eSCRIBE_x0020_Meeting_x0020_Type"/>
                <xsd:element ref="ns2:Status" minOccurs="0"/>
                <xsd:element ref="ns1:Sponsor" minOccurs="0"/>
                <xsd:element ref="ns1:Document_x0020_Description" minOccurs="0"/>
                <xsd:element ref="ns1:Document_x0020_Description_x0020_FR" minOccurs="0"/>
                <xsd:element ref="ns1:Recommendation" minOccurs="0"/>
                <xsd:element ref="ns1:Recommendation_x0020_FR" minOccurs="0"/>
                <xsd:element ref="ns1:Report_x0020_Number" minOccurs="0"/>
                <xsd:element ref="ns1:Awaiting_x0020_Attachments" minOccurs="0"/>
                <xsd:element ref="ns1:ConfidentialReasons" minOccurs="0"/>
                <xsd:element ref="ns1:LegislativeItem" minOccurs="0"/>
                <xsd:element ref="ns1:LegislativeSponsors" minOccurs="0"/>
                <xsd:element ref="ns1:SignaturesRequired" minOccurs="0"/>
                <xsd:element ref="ns1:MapParcelOwner" minOccurs="0"/>
                <xsd:element ref="ns1:RequestedBy" minOccurs="0"/>
                <xsd:element ref="ns1:FamilyId" minOccurs="0"/>
                <xsd:element ref="ns1:CustomPermissions" minOccurs="0"/>
                <xsd:element ref="ns1:Pending_x0020_Late_x0020_Approval" minOccurs="0"/>
                <xsd:element ref="ns3:ListId" minOccurs="0"/>
                <xsd:element ref="ns3:ReportID" minOccurs="0"/>
                <xsd:element ref="ns3:Sequence" minOccurs="0"/>
                <xsd:element ref="ns3:FamilyId0" minOccurs="0"/>
                <xsd:element ref="ns1:Closed_x0020_Description" minOccurs="0"/>
                <xsd:element ref="ns1:Closed_x0020_Description_x0020_F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eSCRIBE_x0020_Department" ma:index="1" ma:displayName="eSCRIBE Department" ma:list="{D2F8ED6E-E56E-4101-A1FA-1E907856EB03}" ma:internalName="eSCRIBE_x0020_Department" ma:showField="Title" ma:web="{b19acf86-ab0d-469a-b251-a99d40fdf7d4}">
      <xsd:simpleType>
        <xsd:restriction base="dms:Lookup"/>
      </xsd:simpleType>
    </xsd:element>
    <xsd:element name="eSCRIBE_x0020_Meeting_x0020_Type" ma:index="2" ma:displayName="eSCRIBE Meeting Type" ma:list="{230D9D3D-D884-4E2B-8134-BE95B6100816}" ma:internalName="eSCRIBE_x0020_Meeting_x0020_Type" ma:showField="MeetingType" ma:web="{b19acf86-ab0d-469a-b251-a99d40fdf7d4}">
      <xsd:simpleType>
        <xsd:restriction base="dms:Lookup"/>
      </xsd:simpleType>
    </xsd:element>
    <xsd:element name="Sponsor" ma:index="4" nillable="true" ma:displayName="Sponsor" ma:description="" ma:list="UserInfo" ma:internalName="Sponso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ument_x0020_Description" ma:index="5" nillable="true" ma:displayName="Document Description" ma:internalName="Document_x0020_Description">
      <xsd:simpleType>
        <xsd:restriction base="dms:Note"/>
      </xsd:simpleType>
    </xsd:element>
    <xsd:element name="Document_x0020_Description_x0020_FR" ma:index="6" nillable="true" ma:displayName="Document Description FR" ma:hidden="true" ma:internalName="Document_x0020_Description_x0020_FR">
      <xsd:simpleType>
        <xsd:restriction base="dms:Note"/>
      </xsd:simpleType>
    </xsd:element>
    <xsd:element name="Recommendation" ma:index="7" nillable="true" ma:displayName="Recommendation" ma:internalName="Recommendation">
      <xsd:simpleType>
        <xsd:restriction base="dms:Note"/>
      </xsd:simpleType>
    </xsd:element>
    <xsd:element name="Recommendation_x0020_FR" ma:index="8" nillable="true" ma:displayName="Recommendation FR" ma:hidden="true" ma:internalName="Recommendation_x0020_FR">
      <xsd:simpleType>
        <xsd:restriction base="dms:Note"/>
      </xsd:simpleType>
    </xsd:element>
    <xsd:element name="Report_x0020_Number" ma:index="9" nillable="true" ma:displayName="Report Number" ma:internalName="Report_x0020_Number">
      <xsd:simpleType>
        <xsd:restriction base="dms:Text"/>
      </xsd:simpleType>
    </xsd:element>
    <xsd:element name="Awaiting_x0020_Attachments" ma:index="10" nillable="true" ma:displayName="Awaiting Attachments" ma:description="Is this Report waiting for attachments?" ma:internalName="Awaiting_x0020_Attachments">
      <xsd:simpleType>
        <xsd:restriction base="dms:Boolean"/>
      </xsd:simpleType>
    </xsd:element>
    <xsd:element name="ConfidentialReasons" ma:index="11" nillable="true" ma:displayName="ConfidentialReasons" ma:hidden="true" ma:internalName="ConfidentialReasons">
      <xsd:simpleType>
        <xsd:restriction base="dms:Text"/>
      </xsd:simpleType>
    </xsd:element>
    <xsd:element name="LegislativeItem" ma:index="12" nillable="true" ma:displayName="LegislativeItem" ma:description="Is this Report a Legislative Item?" ma:internalName="LegislativeItem">
      <xsd:simpleType>
        <xsd:restriction base="dms:Boolean"/>
      </xsd:simpleType>
    </xsd:element>
    <xsd:element name="LegislativeSponsors" ma:index="13" nillable="true" ma:displayName="LegislativeSponsors" ma:description="" ma:list="UserInfo" ma:internalName="LegislativeSponsors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ignaturesRequired" ma:index="14" nillable="true" ma:displayName="SignaturesRequired" ma:description="Are signatures required?" ma:internalName="SignaturesRequired">
      <xsd:simpleType>
        <xsd:restriction base="dms:Boolean"/>
      </xsd:simpleType>
    </xsd:element>
    <xsd:element name="MapParcelOwner" ma:index="15" nillable="true" ma:displayName="Map and Parcel No. / Owner" ma:internalName="MapParcelOwner">
      <xsd:simpleType>
        <xsd:restriction base="dms:Note"/>
      </xsd:simpleType>
    </xsd:element>
    <xsd:element name="RequestedBy" ma:index="16" nillable="true" ma:displayName="RequestedBy" ma:internalName="RequestedBy">
      <xsd:simpleType>
        <xsd:restriction base="dms:Note"/>
      </xsd:simpleType>
    </xsd:element>
    <xsd:element name="FamilyId" ma:index="17" nillable="true" ma:displayName="FamilyId" ma:internalName="FamilyId">
      <xsd:simpleType>
        <xsd:restriction base="dms:Unknown"/>
      </xsd:simpleType>
    </xsd:element>
    <xsd:element name="CustomPermissions" ma:index="18" nillable="true" ma:displayName="CustomPermissions" ma:internalName="CustomPermissions">
      <xsd:simpleType>
        <xsd:restriction base="dms:Note"/>
      </xsd:simpleType>
    </xsd:element>
    <xsd:element name="Pending_x0020_Late_x0020_Approval" ma:index="19" nillable="true" ma:displayName="Pending Late Approval" ma:internalName="Pending_x0020_Late_x0020_Approval">
      <xsd:simpleType>
        <xsd:restriction base="dms:Boolean"/>
      </xsd:simpleType>
    </xsd:element>
    <xsd:element name="Closed_x0020_Description" ma:index="24" nillable="true" ma:displayName="Closed Description" ma:internalName="Closed_x0020_Description">
      <xsd:simpleType>
        <xsd:restriction base="dms:Note"/>
      </xsd:simpleType>
    </xsd:element>
    <xsd:element name="Closed_x0020_Description_x0020_FR" ma:index="25" nillable="true" ma:displayName="Closed Description FR" ma:internalName="Closed_x0020_Description_x0020_FR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acf86-ab0d-469a-b251-a99d40fdf7d4" elementFormDefault="qualified">
    <xsd:import namespace="http://schemas.microsoft.com/office/2006/documentManagement/types"/>
    <xsd:import namespace="http://schemas.microsoft.com/office/infopath/2007/PartnerControls"/>
    <xsd:element name="Status" ma:index="3" nillable="true" ma:displayName="Status" ma:default="Pending" ma:hidden="true" ma:internalName="Status">
      <xsd:simpleType>
        <xsd:restriction base="dms:Choice">
          <xsd:enumeration value="Invalid"/>
          <xsd:enumeration value="Pre-Submission"/>
          <xsd:enumeration value="Draft"/>
          <xsd:enumeration value="ReviewStarted"/>
          <xsd:enumeration value="Reviewed"/>
          <xsd:enumeration value="ApprovalStarted"/>
          <xsd:enumeration value="ApprovedToSubReports"/>
          <xsd:enumeration value="Pending"/>
          <xsd:enumeration value="Approved"/>
          <xsd:enumeration value="Rejected"/>
          <xsd:enumeration value="Added"/>
          <xsd:enumeration value="PendingMeetingAssignment"/>
          <xsd:enumeration value="PendingMeetingApproval"/>
          <xsd:enumeration value="Cancelled"/>
          <xsd:enumeration value="PendingLateItemApproval"/>
          <xsd:enumeration value="WorkflowPaused"/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6fa755-dc4a-4212-a07d-340bee2b8a63" elementFormDefault="qualified">
    <xsd:import namespace="http://schemas.microsoft.com/office/2006/documentManagement/types"/>
    <xsd:import namespace="http://schemas.microsoft.com/office/infopath/2007/PartnerControls"/>
    <xsd:element name="ListId" ma:index="20" nillable="true" ma:displayName="ListId" ma:internalName="ListId">
      <xsd:simpleType>
        <xsd:restriction base="dms:Text"/>
      </xsd:simpleType>
    </xsd:element>
    <xsd:element name="ReportID" ma:index="21" nillable="true" ma:displayName="ReportID" ma:internalName="ReportID">
      <xsd:simpleType>
        <xsd:restriction base="dms:Number"/>
      </xsd:simpleType>
    </xsd:element>
    <xsd:element name="Sequence" ma:index="22" nillable="true" ma:displayName="Sequence" ma:internalName="Sequence">
      <xsd:simpleType>
        <xsd:restriction base="dms:Number"/>
      </xsd:simpleType>
    </xsd:element>
    <xsd:element name="FamilyId0" ma:index="23" nillable="true" ma:displayName="FamilyId" ma:internalName="FamilyId0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A85AE6-86CA-43D3-9C71-0BD15067AF54}">
  <ds:schemaRefs>
    <ds:schemaRef ds:uri="5b6fa755-dc4a-4212-a07d-340bee2b8a63"/>
    <ds:schemaRef ds:uri="http://schemas.microsoft.com/sharepoint/v3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b19acf86-ab0d-469a-b251-a99d40fdf7d4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8BB2D85-8B74-4B8E-8F3F-CF6D5DFABA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19acf86-ab0d-469a-b251-a99d40fdf7d4"/>
    <ds:schemaRef ds:uri="5b6fa755-dc4a-4212-a07d-340bee2b8a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7712</TotalTime>
  <Words>364</Words>
  <Application>Microsoft Office PowerPoint</Application>
  <PresentationFormat>On-screen Show (4:3)</PresentationFormat>
  <Paragraphs>152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Myriad Pro</vt:lpstr>
      <vt:lpstr>Wingdings</vt:lpstr>
      <vt:lpstr>TDSB</vt:lpstr>
      <vt:lpstr>Financial and Budget Presentation to SEAC</vt:lpstr>
      <vt:lpstr>Agenda</vt:lpstr>
      <vt:lpstr>GSN Consultation</vt:lpstr>
      <vt:lpstr>Special Education Funding Information</vt:lpstr>
      <vt:lpstr>Special Education GSN Revenues (millions)</vt:lpstr>
      <vt:lpstr>Other Revenues (millions)</vt:lpstr>
      <vt:lpstr>Special Education Expenditures (millions)</vt:lpstr>
      <vt:lpstr>Special Education Envelope (millions)</vt:lpstr>
      <vt:lpstr>Deferred Revenues 22-23 (millions)</vt:lpstr>
      <vt:lpstr>Budget Process</vt:lpstr>
      <vt:lpstr>Questions</vt:lpstr>
      <vt:lpstr>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Comm PowerSchool New SIS June 23.pptx</dc:title>
  <dc:creator>Smith, Darren</dc:creator>
  <cp:lastModifiedBy>Dixon, Lianne</cp:lastModifiedBy>
  <cp:revision>336</cp:revision>
  <dcterms:created xsi:type="dcterms:W3CDTF">2021-06-04T00:40:37Z</dcterms:created>
  <dcterms:modified xsi:type="dcterms:W3CDTF">2023-12-08T20:08:25Z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0x010100658619C53A8A417DAE26FD859E814F3E00EFE387B98629C948A1D471105A6EB521</vt:lpwstr>
  </property>
</Properties>
</file>