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70" r:id="rId6"/>
    <p:sldId id="259" r:id="rId7"/>
    <p:sldId id="260" r:id="rId8"/>
    <p:sldId id="266" r:id="rId9"/>
    <p:sldId id="263" r:id="rId10"/>
    <p:sldId id="264" r:id="rId11"/>
    <p:sldId id="262" r:id="rId12"/>
    <p:sldId id="28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garwal, Namita" initials="AN" lastIdx="18" clrIdx="0">
    <p:extLst>
      <p:ext uri="{19B8F6BF-5375-455C-9EA6-DF929625EA0E}">
        <p15:presenceInfo xmlns:p15="http://schemas.microsoft.com/office/powerpoint/2012/main" userId="S::Namita.Aggarwal@tdsb.on.ca::60fec014-6e07-4877-9ab5-c8f50d7d5b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B05"/>
    <a:srgbClr val="72C166"/>
    <a:srgbClr val="3B60AF"/>
    <a:srgbClr val="FCB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18E0E-F859-41F5-A614-F9C40B1852E9}" v="11" dt="2024-01-16T21:54:02.154"/>
    <p1510:client id="{9EFDF18B-DAF3-BE93-8280-B491EE8A5A44}" v="3" dt="2024-01-16T21:53:2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1050-6EA5-469A-B40F-691FACBC2501}" type="datetimeFigureOut">
              <a:rPr lang="en-CA" smtClean="0"/>
              <a:t>2024-01-16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2AE7C-B53A-4840-8A98-E2F1DFC3A8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69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306-FFAD-4123-A95A-EA8A465FF7B8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8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A6C-3F40-4846-9769-A109961492FF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69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AA68-CDFB-41E0-ADCB-BDB1EFA25F10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1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E2F-64F0-44E3-985F-FAB58BBD8F67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90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D07D-2AAE-48AC-A4C0-D92C4AA5B750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0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5FF5-6847-4D4C-B959-D6A9CD4A1D47}" type="datetime1">
              <a:rPr lang="en-CA" smtClean="0"/>
              <a:t>2024-01-16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5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4EE2-7A18-4072-9D90-737D63380E4C}" type="datetime1">
              <a:rPr lang="en-CA" smtClean="0"/>
              <a:t>2024-01-16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9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174F-2613-434A-8817-F72486D12A8D}" type="datetime1">
              <a:rPr lang="en-CA" smtClean="0"/>
              <a:t>2024-01-16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F56-DB7F-4747-B508-4ABE2475D675}" type="datetime1">
              <a:rPr lang="en-CA" smtClean="0"/>
              <a:t>2024-01-16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1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6F0-C7E0-43E2-BA9A-70465D0930F0}" type="datetime1">
              <a:rPr lang="en-CA" smtClean="0"/>
              <a:t>2024-01-16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60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A423-7D9E-47CB-8BF2-D15E106B3D1E}" type="datetime1">
              <a:rPr lang="en-CA" smtClean="0"/>
              <a:t>2024-01-16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98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046C-1D7B-478F-98E4-DA21318B6A7C}" type="datetime1">
              <a:rPr lang="en-CA" smtClean="0"/>
              <a:t>2024-01-16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D7C6-1BBC-4308-AF7D-6EF077FCF4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92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person, sitting&#10;&#10;Description automatically generated">
            <a:extLst>
              <a:ext uri="{FF2B5EF4-FFF2-40B4-BE49-F238E27FC236}">
                <a16:creationId xmlns:a16="http://schemas.microsoft.com/office/drawing/2014/main" id="{44D7DB5A-981C-4F59-9DCE-3A5C2667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/>
          <a:stretch/>
        </p:blipFill>
        <p:spPr>
          <a:xfrm>
            <a:off x="-1010" y="-16907"/>
            <a:ext cx="9145010" cy="6322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09320"/>
            <a:ext cx="2267744" cy="576064"/>
          </a:xfrm>
          <a:prstGeom prst="rect">
            <a:avLst/>
          </a:prstGeom>
          <a:solidFill>
            <a:srgbClr val="72C16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267744" y="6309320"/>
            <a:ext cx="2332848" cy="576064"/>
          </a:xfrm>
          <a:prstGeom prst="rect">
            <a:avLst/>
          </a:prstGeom>
          <a:solidFill>
            <a:srgbClr val="FCB713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600592" y="6309320"/>
            <a:ext cx="2332848" cy="576064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876256" y="6309320"/>
            <a:ext cx="2267744" cy="576064"/>
          </a:xfrm>
          <a:prstGeom prst="rect">
            <a:avLst/>
          </a:prstGeom>
          <a:solidFill>
            <a:srgbClr val="F17B05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7B18D-0A0E-4F3A-AE0F-54F6C63E485F}"/>
              </a:ext>
            </a:extLst>
          </p:cNvPr>
          <p:cNvSpPr txBox="1"/>
          <p:nvPr/>
        </p:nvSpPr>
        <p:spPr>
          <a:xfrm>
            <a:off x="-16552" y="179681"/>
            <a:ext cx="3868472" cy="1809159"/>
          </a:xfrm>
          <a:prstGeom prst="rect">
            <a:avLst/>
          </a:prstGeom>
          <a:solidFill>
            <a:srgbClr val="72C16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361C8-ABE3-4ED7-AD14-E90BBAB08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7" y="392092"/>
            <a:ext cx="2808313" cy="1384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B6708B-A037-403E-A780-E635CDB56BE7}"/>
              </a:ext>
            </a:extLst>
          </p:cNvPr>
          <p:cNvSpPr txBox="1"/>
          <p:nvPr/>
        </p:nvSpPr>
        <p:spPr>
          <a:xfrm>
            <a:off x="6933440" y="6443463"/>
            <a:ext cx="285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Twitter: @ConEd_TDSB</a:t>
            </a:r>
          </a:p>
        </p:txBody>
      </p:sp>
    </p:spTree>
    <p:extLst>
      <p:ext uri="{BB962C8B-B14F-4D97-AF65-F5344CB8AC3E}">
        <p14:creationId xmlns:p14="http://schemas.microsoft.com/office/powerpoint/2010/main" val="145893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904656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2988840" y="1106940"/>
            <a:ext cx="91440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Summer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8973" y="1542793"/>
            <a:ext cx="63367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Learners of all ages participate in Continuing Education summer learning opportunities.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Programs include: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Elementary literacy and numeracy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Head Start to High School- Grade 8 transition to high school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Elementary International Languages and African Heritage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Elementary Music and Arts Camp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International Summer Camp – ages 12 to 17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Secondary Credit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Focus on Youth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Adult English as a Second Language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Adult High School Credit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General Interest Programs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Parent/Guardian Programs</a:t>
            </a:r>
          </a:p>
          <a:p>
            <a:pPr lvl="1" fontAlgn="base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Continuing Education collaborates with CEBSA, UIEC, Early Years, Model Schools, Special Education, Outdoor Education and Leadership, Learning and School Improvement.</a:t>
            </a:r>
          </a:p>
        </p:txBody>
      </p:sp>
      <p:pic>
        <p:nvPicPr>
          <p:cNvPr id="3" name="Picture 2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2C09451F-93A5-4F14-B663-FB14930B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/>
          <a:stretch/>
        </p:blipFill>
        <p:spPr>
          <a:xfrm>
            <a:off x="480026" y="1859026"/>
            <a:ext cx="2171210" cy="1343811"/>
          </a:xfrm>
          <a:prstGeom prst="rect">
            <a:avLst/>
          </a:prstGeom>
        </p:spPr>
      </p:pic>
      <p:pic>
        <p:nvPicPr>
          <p:cNvPr id="6" name="Picture 5" descr="A person and two children&#10;&#10;Description automatically generated with low confidence">
            <a:extLst>
              <a:ext uri="{FF2B5EF4-FFF2-40B4-BE49-F238E27FC236}">
                <a16:creationId xmlns:a16="http://schemas.microsoft.com/office/drawing/2014/main" id="{88B50718-1FBD-4F82-A57B-3E3086DC6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" y="3381776"/>
            <a:ext cx="2186035" cy="1459294"/>
          </a:xfrm>
          <a:prstGeom prst="rect">
            <a:avLst/>
          </a:prstGeom>
        </p:spPr>
      </p:pic>
      <p:pic>
        <p:nvPicPr>
          <p:cNvPr id="8" name="Picture 7" descr="A picture containing indoor, electric organ&#10;&#10;Description automatically generated">
            <a:extLst>
              <a:ext uri="{FF2B5EF4-FFF2-40B4-BE49-F238E27FC236}">
                <a16:creationId xmlns:a16="http://schemas.microsoft.com/office/drawing/2014/main" id="{5BF7D080-D7A6-4F16-89C8-AA20326AA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" y="5021413"/>
            <a:ext cx="2186035" cy="14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28974" y="25768"/>
            <a:ext cx="5243226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8337" y="1310776"/>
            <a:ext cx="9144000" cy="57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International Languages and African Heritage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937" y="1980219"/>
            <a:ext cx="81701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from Grades K to 8 participate in programs offered after school, evenings and on weekends. </a:t>
            </a:r>
          </a:p>
          <a:p>
            <a:pPr fontAlgn="base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Programs combine language and culture learning with engaging activities.</a:t>
            </a:r>
          </a:p>
          <a:p>
            <a:pPr fontAlgn="base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 languages are offered.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Top 5 languages: </a:t>
            </a:r>
          </a:p>
          <a:p>
            <a:pPr fontAlgn="base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Mandarin Simplified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Tamil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Arabic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Cantonese</a:t>
            </a:r>
          </a:p>
          <a:p>
            <a:pPr fontAlgn="base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BCDEDF0-E0D0-40D7-BA87-F6EAA4F1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46" y="3552379"/>
            <a:ext cx="4163617" cy="27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76064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Myriad Pro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475" y="2708920"/>
            <a:ext cx="820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546" y="4293096"/>
            <a:ext cx="787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  <a:endParaRPr lang="en-CA" sz="3600" b="1" i="1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7488832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163628"/>
            <a:ext cx="85554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Continuing Education supports student achievement, well being and lifelong learning for 100,000 learners each year, from kindergarten through to seniors. 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Programs are delivered in locations across the city during the day, night, weekend and summer. </a:t>
            </a:r>
          </a:p>
          <a:p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Collaboration with TDSB departments, schools and community organizations promotes diverse and responsive programming.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6014" y="108154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73234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616624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538" y="2276872"/>
            <a:ext cx="6885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Adu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English as a Second Language</a:t>
            </a:r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000" spc="-5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CA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000" spc="-35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000" spc="-3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000" spc="-55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s’</a:t>
            </a:r>
            <a:r>
              <a:rPr lang="en-CA" sz="2000" spc="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000" spc="-3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edit N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hool</a:t>
            </a: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Credit Saturday International Languages</a:t>
            </a: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Adu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CA" sz="2000" spc="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School Credit Daytime </a:t>
            </a:r>
          </a:p>
          <a:p>
            <a:pPr marL="299085" marR="199390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ern</a:t>
            </a:r>
            <a:r>
              <a:rPr lang="en-CA" sz="2000" spc="-2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A" sz="2000" spc="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CA" sz="2000" spc="5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uage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Afr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3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000" spc="-5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acy</a:t>
            </a:r>
            <a:r>
              <a:rPr lang="en-CA" sz="2000" spc="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Nume</a:t>
            </a:r>
            <a:r>
              <a:rPr lang="en-CA" sz="2000" spc="-5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acy Outside the Day School</a:t>
            </a:r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000" spc="-3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CA" sz="2000" spc="-4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spc="-35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000" spc="-3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ern</a:t>
            </a:r>
            <a:r>
              <a:rPr lang="en-CA" sz="2000" spc="-15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spc="-5">
                <a:latin typeface="Arial" panose="020B0604020202020204" pitchFamily="34" charset="0"/>
                <a:cs typeface="Arial" panose="020B0604020202020204" pitchFamily="34" charset="0"/>
              </a:rPr>
              <a:t>onal Adult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Students and Educators</a:t>
            </a: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Focus on Youth</a:t>
            </a:r>
          </a:p>
          <a:p>
            <a:pPr marL="299085" indent="-286385">
              <a:lnSpc>
                <a:spcPct val="114000"/>
              </a:lnSpc>
              <a:buFont typeface="Arial"/>
              <a:buChar char="•"/>
              <a:tabLst>
                <a:tab pos="299720" algn="l"/>
              </a:tabLs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Summer School</a:t>
            </a: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endParaRPr lang="en-CA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3777" y="1133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136195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61662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Myriad Pro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342" y="13188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Adult English As A Second Language (ESL)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1972309"/>
            <a:ext cx="58326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Learners improve their skills in English to gain employment, prepare for post-secondary programs and to participate in the community and in their children’s education. </a:t>
            </a: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Classes are offered free of charge to residents of Canada and at an hourly fee to visitors. </a:t>
            </a: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Classes offered include: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Language proficiency test preparation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ESL Literacy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Family classes, where children are welcome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Business language and computer skills courses</a:t>
            </a:r>
          </a:p>
          <a:p>
            <a:pPr lvl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Teaching English as a Second Language (TESL) Training Program</a:t>
            </a:r>
          </a:p>
        </p:txBody>
      </p:sp>
      <p:pic>
        <p:nvPicPr>
          <p:cNvPr id="3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2909CA26-569F-4FBD-9D0E-C1E69EB7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r="38188"/>
          <a:stretch/>
        </p:blipFill>
        <p:spPr>
          <a:xfrm>
            <a:off x="298342" y="2118615"/>
            <a:ext cx="2629427" cy="39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976664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6549" y="1471712"/>
            <a:ext cx="805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General Interest and Seniors’ Daytime - Learn4life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027090"/>
            <a:ext cx="51845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Programs provide opportunities for adults to develop skills and interests and to explore paths to health and wellness.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Course categories include:</a:t>
            </a:r>
          </a:p>
          <a:p>
            <a:pPr fontAlgn="base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</p:txBody>
      </p:sp>
      <p:pic>
        <p:nvPicPr>
          <p:cNvPr id="3" name="Picture 2" descr="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4BF613E9-9F97-4499-93D4-685394B4A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6" y="2189375"/>
            <a:ext cx="1763873" cy="2272591"/>
          </a:xfrm>
          <a:prstGeom prst="rect">
            <a:avLst/>
          </a:prstGeom>
        </p:spPr>
      </p:pic>
      <p:pic>
        <p:nvPicPr>
          <p:cNvPr id="6" name="Picture 5" descr="A picture containing text, sign, sale&#10;&#10;Description automatically generated">
            <a:extLst>
              <a:ext uri="{FF2B5EF4-FFF2-40B4-BE49-F238E27FC236}">
                <a16:creationId xmlns:a16="http://schemas.microsoft.com/office/drawing/2014/main" id="{6500E764-9381-42A1-9780-9AC1A922D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05" y="2708920"/>
            <a:ext cx="1743876" cy="2296012"/>
          </a:xfrm>
          <a:prstGeom prst="rect">
            <a:avLst/>
          </a:prstGeom>
        </p:spPr>
      </p:pic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AD148CC-BC0A-4DF3-A7F0-F650BCF24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6" y="4302241"/>
            <a:ext cx="2403531" cy="20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400600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2827" y="11964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Adult High 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8926" y="1628800"/>
            <a:ext cx="586865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CA" err="1">
                <a:latin typeface="Arial" panose="020B0604020202020204" pitchFamily="34" charset="0"/>
                <a:cs typeface="Arial" panose="020B0604020202020204" pitchFamily="34" charset="0"/>
              </a:rPr>
              <a:t>quadmestered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 adult high schools support adult learners with pathways to support their academic and career goals.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Students complete their Ontario Secondary School Diploma, prepare for college or university, or gain job-related training along with certificates in specialty programs such as PSW, Childcare Assistant, Medical Office Assistant and Hairstyling.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Each school also hosts </a:t>
            </a:r>
            <a:r>
              <a:rPr lang="en-CA" err="1">
                <a:latin typeface="Arial" panose="020B0604020202020204" pitchFamily="34" charset="0"/>
                <a:cs typeface="Arial" panose="020B0604020202020204" pitchFamily="34" charset="0"/>
              </a:rPr>
              <a:t>EdVance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, a program specifically for  students who are 18-20 year olds and have been out of school or are behind in credit accumulation.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Schools: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 err="1">
                <a:latin typeface="Arial" panose="020B0604020202020204" pitchFamily="34" charset="0"/>
                <a:cs typeface="Arial" panose="020B0604020202020204" pitchFamily="34" charset="0"/>
              </a:rPr>
              <a:t>Burnhamthorpe</a:t>
            </a: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 Adult Learning Centre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City Adult Learning Centre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Emery Adult Learning Centre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Scarborough Centre for Alt Studies Adult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CA" sz="1600" err="1">
                <a:latin typeface="Arial" panose="020B0604020202020204" pitchFamily="34" charset="0"/>
                <a:cs typeface="Arial" panose="020B0604020202020204" pitchFamily="34" charset="0"/>
              </a:rPr>
              <a:t>Yorkdale</a:t>
            </a: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 Adult Learning Centre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</p:txBody>
      </p:sp>
      <p:pic>
        <p:nvPicPr>
          <p:cNvPr id="4098" name="Picture 2" descr="E:\Marketing\2015-16 Photos\Mark Wilson\Yorkdale Secondary\yorkd_15_065 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r="17394"/>
          <a:stretch/>
        </p:blipFill>
        <p:spPr bwMode="auto">
          <a:xfrm>
            <a:off x="262827" y="2043616"/>
            <a:ext cx="2926099" cy="40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1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472608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12241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Credit Night 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017" y="1870864"/>
            <a:ext cx="8064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High school students benefit from expanded opportunities for credit accumulation and changing pathways.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Course selections are made in accordance with the Ministry of Education curriculum guidelines.  Parent/Guardian(s) and students consult with their day school guidance counsellor regarding course selections and pre-requisite courses.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We also offer Saturday International Languages Credit Programs.</a:t>
            </a:r>
          </a:p>
        </p:txBody>
      </p:sp>
      <p:pic>
        <p:nvPicPr>
          <p:cNvPr id="5124" name="Picture 4" descr="E:\Marketing\2014-15 Photos\Mark Wilson\o'grady_sept_14\vanier_digital_images\vanier_047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8" y="4179188"/>
            <a:ext cx="3639353" cy="24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Marketing\2014-15 Photos\Mark Wilson\o'grady_sept_14\vanier_digital_images\vanier_051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76" y="4179188"/>
            <a:ext cx="3691458" cy="24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5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328592" cy="82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1455538"/>
            <a:ext cx="914399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Literacy and Math Outside the School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5835" y="2471985"/>
            <a:ext cx="5580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Students in Grades 7 to 12 during the school year are supported through opportunities to further develop skills in literacy and numeracy and to build confidence.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Ministry guidelines require principal recommendation for students to attend a program.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Classes are taught by qualified teachers and are scheduled outside the school day.</a:t>
            </a:r>
          </a:p>
        </p:txBody>
      </p:sp>
      <p:pic>
        <p:nvPicPr>
          <p:cNvPr id="10242" name="Picture 2" descr="E:\Marketing\2016-17 Photos\Central Comms pics\donwood_047 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r="22013"/>
          <a:stretch/>
        </p:blipFill>
        <p:spPr bwMode="auto">
          <a:xfrm>
            <a:off x="373004" y="2496657"/>
            <a:ext cx="2565849" cy="32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115616" y="13602"/>
            <a:ext cx="5472608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CA" sz="3600" kern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</p:txBody>
      </p:sp>
      <p:pic>
        <p:nvPicPr>
          <p:cNvPr id="2050" name="Picture 2" descr="E:\Marketing\Logos etc\tdsb logo\TDSB_Circle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5" y="-243408"/>
            <a:ext cx="1630203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1386400"/>
            <a:ext cx="91440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Programs For International Adult Students And Educators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2358381"/>
            <a:ext cx="5184575" cy="346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International adult learners are recruited to attend one of our 5 Adult High Schools.</a:t>
            </a:r>
          </a:p>
          <a:p>
            <a:pPr fontAlgn="base">
              <a:lnSpc>
                <a:spcPct val="114000"/>
              </a:lnSpc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Through the Academic Pathway Program, students earn credits, meet post-secondary pre-requisites, and earn coop certificates.</a:t>
            </a:r>
          </a:p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International Educators are offered professional learning opportunities through programs created for their specific interests.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CA" sz="1400">
              <a:latin typeface="Myriad Pro" pitchFamily="34" charset="0"/>
            </a:endParaRPr>
          </a:p>
        </p:txBody>
      </p:sp>
      <p:pic>
        <p:nvPicPr>
          <p:cNvPr id="8195" name="Picture 3" descr="E:\Marketing\2017-18 Photos\Summer School 2018\International\Grad Ceremony\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28888" r="10932" b="21341"/>
          <a:stretch/>
        </p:blipFill>
        <p:spPr bwMode="auto">
          <a:xfrm>
            <a:off x="392042" y="4549875"/>
            <a:ext cx="3318356" cy="15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Marketing\2014-15 Photos\Mark Wilson\bickford_dig_images_july\bickford051b cop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 bwMode="auto">
          <a:xfrm>
            <a:off x="392041" y="2358381"/>
            <a:ext cx="3318356" cy="20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3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Vesia, Alex</dc:creator>
  <cp:lastModifiedBy>Munroe, Michelle</cp:lastModifiedBy>
  <cp:revision>1</cp:revision>
  <cp:lastPrinted>2019-03-25T16:04:57Z</cp:lastPrinted>
  <dcterms:created xsi:type="dcterms:W3CDTF">2018-09-25T13:10:14Z</dcterms:created>
  <dcterms:modified xsi:type="dcterms:W3CDTF">2024-01-16T22:25:46Z</dcterms:modified>
</cp:coreProperties>
</file>