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3" r:id="rId5"/>
    <p:sldMasterId id="2147483731" r:id="rId6"/>
  </p:sldMasterIdLst>
  <p:notesMasterIdLst>
    <p:notesMasterId r:id="rId37"/>
  </p:notesMasterIdLst>
  <p:handoutMasterIdLst>
    <p:handoutMasterId r:id="rId38"/>
  </p:handoutMasterIdLst>
  <p:sldIdLst>
    <p:sldId id="256" r:id="rId7"/>
    <p:sldId id="271" r:id="rId8"/>
    <p:sldId id="264" r:id="rId9"/>
    <p:sldId id="266" r:id="rId10"/>
    <p:sldId id="296" r:id="rId11"/>
    <p:sldId id="274" r:id="rId12"/>
    <p:sldId id="293" r:id="rId13"/>
    <p:sldId id="277" r:id="rId14"/>
    <p:sldId id="278" r:id="rId15"/>
    <p:sldId id="290" r:id="rId16"/>
    <p:sldId id="275" r:id="rId17"/>
    <p:sldId id="276" r:id="rId18"/>
    <p:sldId id="279" r:id="rId19"/>
    <p:sldId id="280" r:id="rId20"/>
    <p:sldId id="281" r:id="rId21"/>
    <p:sldId id="282" r:id="rId22"/>
    <p:sldId id="283" r:id="rId23"/>
    <p:sldId id="284" r:id="rId24"/>
    <p:sldId id="285" r:id="rId25"/>
    <p:sldId id="297" r:id="rId26"/>
    <p:sldId id="286" r:id="rId27"/>
    <p:sldId id="294" r:id="rId28"/>
    <p:sldId id="288" r:id="rId29"/>
    <p:sldId id="298" r:id="rId30"/>
    <p:sldId id="287" r:id="rId31"/>
    <p:sldId id="295" r:id="rId32"/>
    <p:sldId id="289" r:id="rId33"/>
    <p:sldId id="292" r:id="rId34"/>
    <p:sldId id="291" r:id="rId35"/>
    <p:sldId id="263"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65974"/>
    <a:srgbClr val="F1AD41"/>
    <a:srgbClr val="E36A36"/>
    <a:srgbClr val="F08A3D"/>
    <a:srgbClr val="3B60AF"/>
    <a:srgbClr val="F07B05"/>
    <a:srgbClr val="72C267"/>
    <a:srgbClr val="99FF66"/>
    <a:srgbClr val="CC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29" autoAdjust="0"/>
    <p:restoredTop sz="96405" autoAdjust="0"/>
  </p:normalViewPr>
  <p:slideViewPr>
    <p:cSldViewPr>
      <p:cViewPr varScale="1">
        <p:scale>
          <a:sx n="68" d="100"/>
          <a:sy n="68" d="100"/>
        </p:scale>
        <p:origin x="168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408"/>
    </p:cViewPr>
  </p:sorterViewPr>
  <p:notesViewPr>
    <p:cSldViewPr>
      <p:cViewPr varScale="1">
        <p:scale>
          <a:sx n="158" d="100"/>
          <a:sy n="158" d="100"/>
        </p:scale>
        <p:origin x="5808"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4899"/>
          </a:xfrm>
          <a:prstGeom prst="rect">
            <a:avLst/>
          </a:prstGeom>
        </p:spPr>
        <p:txBody>
          <a:bodyPr vert="horz" lIns="91440" tIns="45720" rIns="91440" bIns="45720" rtlCol="0"/>
          <a:lstStyle>
            <a:lvl1pPr algn="l">
              <a:defRPr sz="1200"/>
            </a:lvl1pPr>
          </a:lstStyle>
          <a:p>
            <a:endParaRPr lang="en-CA"/>
          </a:p>
        </p:txBody>
      </p:sp>
      <p:sp>
        <p:nvSpPr>
          <p:cNvPr id="4" name="Footer Placeholder 3"/>
          <p:cNvSpPr>
            <a:spLocks noGrp="1"/>
          </p:cNvSpPr>
          <p:nvPr>
            <p:ph type="ftr" sz="quarter" idx="2"/>
          </p:nvPr>
        </p:nvSpPr>
        <p:spPr>
          <a:xfrm>
            <a:off x="0" y="8829930"/>
            <a:ext cx="3038475" cy="464899"/>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829930"/>
            <a:ext cx="3038475" cy="464899"/>
          </a:xfrm>
          <a:prstGeom prst="rect">
            <a:avLst/>
          </a:prstGeom>
        </p:spPr>
        <p:txBody>
          <a:bodyPr vert="horz" lIns="91440" tIns="45720" rIns="91440" bIns="45720" rtlCol="0" anchor="b"/>
          <a:lstStyle>
            <a:lvl1pPr algn="r">
              <a:defRPr sz="1200"/>
            </a:lvl1pPr>
          </a:lstStyle>
          <a:p>
            <a:fld id="{B08A975D-7348-4162-9AFA-4B2C97BC8038}" type="slidenum">
              <a:rPr lang="en-CA" smtClean="0"/>
              <a:pPr/>
              <a:t>‹#›</a:t>
            </a:fld>
            <a:endParaRPr lang="en-CA"/>
          </a:p>
        </p:txBody>
      </p:sp>
      <p:sp>
        <p:nvSpPr>
          <p:cNvPr id="6" name="Date Placeholder 5">
            <a:extLst>
              <a:ext uri="{FF2B5EF4-FFF2-40B4-BE49-F238E27FC236}">
                <a16:creationId xmlns:a16="http://schemas.microsoft.com/office/drawing/2014/main" id="{71479023-CB4F-0149-80A9-E0E0400380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203E226-9D35-2245-A8EC-1CEE280562BC}" type="datetimeFigureOut">
              <a:rPr lang="en-US" smtClean="0"/>
              <a:t>10/25/20</a:t>
            </a:fld>
            <a:endParaRPr lang="en-US"/>
          </a:p>
        </p:txBody>
      </p:sp>
    </p:spTree>
    <p:extLst>
      <p:ext uri="{BB962C8B-B14F-4D97-AF65-F5344CB8AC3E}">
        <p14:creationId xmlns:p14="http://schemas.microsoft.com/office/powerpoint/2010/main" val="234622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D645559-3F97-A74E-B1A5-1766D74FBE26}" type="datetimeFigureOut">
              <a:rPr lang="en-US" smtClean="0"/>
              <a:t>10/25/20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ADD4B4E-B6E5-DA4A-B051-59D2578A1126}" type="slidenum">
              <a:rPr lang="en-US" smtClean="0"/>
              <a:t>‹#›</a:t>
            </a:fld>
            <a:endParaRPr lang="en-US"/>
          </a:p>
        </p:txBody>
      </p:sp>
    </p:spTree>
    <p:extLst>
      <p:ext uri="{BB962C8B-B14F-4D97-AF65-F5344CB8AC3E}">
        <p14:creationId xmlns:p14="http://schemas.microsoft.com/office/powerpoint/2010/main" val="33224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34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No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CD351-D74D-C047-A06A-BACCA84C20C2}"/>
              </a:ext>
            </a:extLst>
          </p:cNvPr>
          <p:cNvSpPr/>
          <p:nvPr userDrawn="1"/>
        </p:nvSpPr>
        <p:spPr>
          <a:xfrm>
            <a:off x="0" y="0"/>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06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and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CD351-D74D-C047-A06A-BACCA84C20C2}"/>
              </a:ext>
            </a:extLst>
          </p:cNvPr>
          <p:cNvSpPr/>
          <p:nvPr userDrawn="1"/>
        </p:nvSpPr>
        <p:spPr>
          <a:xfrm>
            <a:off x="0" y="0"/>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A9D3621-8CB5-364F-A1C8-0BDCC8913C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4864"/>
            <a:ext cx="9143999" cy="2232248"/>
          </a:xfrm>
          <a:prstGeom prst="rect">
            <a:avLst/>
          </a:prstGeom>
        </p:spPr>
      </p:pic>
      <p:sp>
        <p:nvSpPr>
          <p:cNvPr id="11" name="Title 10">
            <a:extLst>
              <a:ext uri="{FF2B5EF4-FFF2-40B4-BE49-F238E27FC236}">
                <a16:creationId xmlns:a16="http://schemas.microsoft.com/office/drawing/2014/main" id="{C1FA2FF9-0662-FD4D-B587-CB037EE8963D}"/>
              </a:ext>
            </a:extLst>
          </p:cNvPr>
          <p:cNvSpPr>
            <a:spLocks noGrp="1"/>
          </p:cNvSpPr>
          <p:nvPr>
            <p:ph type="title"/>
          </p:nvPr>
        </p:nvSpPr>
        <p:spPr>
          <a:xfrm>
            <a:off x="628649" y="2780928"/>
            <a:ext cx="7886700" cy="792088"/>
          </a:xfrm>
          <a:prstGeom prst="rect">
            <a:avLst/>
          </a:prstGeom>
        </p:spPr>
        <p:txBody>
          <a:bodyPr tIns="46800" anchor="ctr" anchorCtr="1">
            <a:normAutofit/>
          </a:bodyPr>
          <a:lstStyle>
            <a:lvl1pPr>
              <a:defRPr sz="5000" baseline="0"/>
            </a:lvl1pPr>
          </a:lstStyle>
          <a:p>
            <a:r>
              <a:rPr lang="en-US" dirty="0"/>
              <a:t>Click to edit Master title style</a:t>
            </a:r>
          </a:p>
        </p:txBody>
      </p:sp>
      <p:sp>
        <p:nvSpPr>
          <p:cNvPr id="21" name="Text Placeholder 20">
            <a:extLst>
              <a:ext uri="{FF2B5EF4-FFF2-40B4-BE49-F238E27FC236}">
                <a16:creationId xmlns:a16="http://schemas.microsoft.com/office/drawing/2014/main" id="{6340D5A8-0E91-1B49-A2EA-4D741871F65C}"/>
              </a:ext>
            </a:extLst>
          </p:cNvPr>
          <p:cNvSpPr>
            <a:spLocks noGrp="1"/>
          </p:cNvSpPr>
          <p:nvPr>
            <p:ph type="body" sz="quarter" idx="10" hasCustomPrompt="1"/>
          </p:nvPr>
        </p:nvSpPr>
        <p:spPr>
          <a:xfrm>
            <a:off x="628649" y="3573463"/>
            <a:ext cx="7886701" cy="576262"/>
          </a:xfrm>
          <a:prstGeom prst="rect">
            <a:avLst/>
          </a:prstGeom>
        </p:spPr>
        <p:txBody>
          <a:bodyPr anchor="ctr" anchorCtr="1"/>
          <a:lstStyle>
            <a:lvl1pPr marL="114300" indent="0">
              <a:buNone/>
              <a:defRPr>
                <a:solidFill>
                  <a:srgbClr val="365974"/>
                </a:solidFill>
              </a:defRPr>
            </a:lvl1pPr>
          </a:lstStyle>
          <a:p>
            <a:pPr lvl="0"/>
            <a:r>
              <a:rPr lang="en-US" dirty="0"/>
              <a:t>Click to edit Master subtitle style</a:t>
            </a:r>
          </a:p>
        </p:txBody>
      </p:sp>
    </p:spTree>
    <p:extLst>
      <p:ext uri="{BB962C8B-B14F-4D97-AF65-F5344CB8AC3E}">
        <p14:creationId xmlns:p14="http://schemas.microsoft.com/office/powerpoint/2010/main" val="16328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CD351-D74D-C047-A06A-BACCA84C20C2}"/>
              </a:ext>
            </a:extLst>
          </p:cNvPr>
          <p:cNvSpPr/>
          <p:nvPr userDrawn="1"/>
        </p:nvSpPr>
        <p:spPr>
          <a:xfrm>
            <a:off x="0" y="0"/>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A9D3621-8CB5-364F-A1C8-0BDCC8913C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04864"/>
            <a:ext cx="9144000" cy="2232248"/>
          </a:xfrm>
          <a:prstGeom prst="rect">
            <a:avLst/>
          </a:prstGeom>
        </p:spPr>
      </p:pic>
      <p:sp>
        <p:nvSpPr>
          <p:cNvPr id="7" name="Title 10">
            <a:extLst>
              <a:ext uri="{FF2B5EF4-FFF2-40B4-BE49-F238E27FC236}">
                <a16:creationId xmlns:a16="http://schemas.microsoft.com/office/drawing/2014/main" id="{5709F4F8-4926-934E-B3C0-6CB4387512D6}"/>
              </a:ext>
            </a:extLst>
          </p:cNvPr>
          <p:cNvSpPr>
            <a:spLocks noGrp="1"/>
          </p:cNvSpPr>
          <p:nvPr>
            <p:ph type="title"/>
          </p:nvPr>
        </p:nvSpPr>
        <p:spPr>
          <a:xfrm>
            <a:off x="628649" y="2924944"/>
            <a:ext cx="7886700" cy="792088"/>
          </a:xfrm>
          <a:prstGeom prst="rect">
            <a:avLst/>
          </a:prstGeom>
          <a:effectLst/>
        </p:spPr>
        <p:txBody>
          <a:bodyPr tIns="46800" anchor="ctr" anchorCtr="1">
            <a:normAutofit/>
          </a:bodyPr>
          <a:lstStyle>
            <a:lvl1pPr>
              <a:defRPr sz="5000" baseline="0"/>
            </a:lvl1pPr>
          </a:lstStyle>
          <a:p>
            <a:r>
              <a:rPr lang="en-US" dirty="0"/>
              <a:t>Click to edit Master title style</a:t>
            </a:r>
          </a:p>
        </p:txBody>
      </p:sp>
    </p:spTree>
    <p:extLst>
      <p:ext uri="{BB962C8B-B14F-4D97-AF65-F5344CB8AC3E}">
        <p14:creationId xmlns:p14="http://schemas.microsoft.com/office/powerpoint/2010/main" val="2029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931"/>
            <a:ext cx="8228800" cy="735685"/>
          </a:xfrm>
          <a:prstGeom prst="rect">
            <a:avLst/>
          </a:prstGeom>
        </p:spPr>
        <p:txBody>
          <a:bodyPr/>
          <a:lstStyle>
            <a:lvl1pPr>
              <a:defRPr cap="none" baseline="0"/>
            </a:lvl1pPr>
          </a:lstStyle>
          <a:p>
            <a:r>
              <a:rPr lang="en-US"/>
              <a:t>Click to edit Master title style</a:t>
            </a:r>
            <a:endParaRPr lang="en-US" dirty="0"/>
          </a:p>
        </p:txBody>
      </p:sp>
    </p:spTree>
    <p:extLst>
      <p:ext uri="{BB962C8B-B14F-4D97-AF65-F5344CB8AC3E}">
        <p14:creationId xmlns:p14="http://schemas.microsoft.com/office/powerpoint/2010/main" val="322049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ection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00931"/>
            <a:ext cx="8228800" cy="735685"/>
          </a:xfrm>
          <a:prstGeom prst="rect">
            <a:avLst/>
          </a:prstGeom>
        </p:spPr>
        <p:txBody>
          <a:bodyPr/>
          <a:lstStyle>
            <a:lvl1pPr>
              <a:defRPr cap="none" baseline="0"/>
            </a:lvl1pPr>
          </a:lstStyle>
          <a:p>
            <a:r>
              <a:rPr lang="en-US"/>
              <a:t>Click to edit Master title style</a:t>
            </a:r>
            <a:endParaRPr lang="en-US" dirty="0"/>
          </a:p>
        </p:txBody>
      </p:sp>
      <p:sp>
        <p:nvSpPr>
          <p:cNvPr id="9" name="Content Placeholder 8"/>
          <p:cNvSpPr>
            <a:spLocks noGrp="1"/>
          </p:cNvSpPr>
          <p:nvPr>
            <p:ph sz="quarter" idx="13" hasCustomPrompt="1"/>
          </p:nvPr>
        </p:nvSpPr>
        <p:spPr>
          <a:xfrm>
            <a:off x="304799" y="1396008"/>
            <a:ext cx="8365671" cy="304800"/>
          </a:xfrm>
          <a:prstGeom prst="rect">
            <a:avLst/>
          </a:prstGeom>
        </p:spPr>
        <p:txBody>
          <a:bodyPr>
            <a:noAutofit/>
          </a:bodyPr>
          <a:lstStyle>
            <a:lvl1pPr marL="114300" indent="0">
              <a:buFontTx/>
              <a:buNone/>
              <a:defRPr sz="1600" b="1" i="0" baseline="0">
                <a:solidFill>
                  <a:srgbClr val="365974"/>
                </a:solidFill>
              </a:defRPr>
            </a:lvl1pPr>
          </a:lstStyle>
          <a:p>
            <a:pPr lvl="0"/>
            <a:r>
              <a:rPr lang="en-US" dirty="0"/>
              <a:t>Edit section info</a:t>
            </a:r>
            <a:endParaRPr lang="en-CA" dirty="0"/>
          </a:p>
        </p:txBody>
      </p:sp>
      <p:cxnSp>
        <p:nvCxnSpPr>
          <p:cNvPr id="5" name="Straight Connector 4">
            <a:extLst>
              <a:ext uri="{FF2B5EF4-FFF2-40B4-BE49-F238E27FC236}">
                <a16:creationId xmlns:a16="http://schemas.microsoft.com/office/drawing/2014/main" id="{FE810E6B-8EAA-5F4A-9DDB-163F90E34EEC}"/>
              </a:ext>
            </a:extLst>
          </p:cNvPr>
          <p:cNvCxnSpPr/>
          <p:nvPr userDrawn="1"/>
        </p:nvCxnSpPr>
        <p:spPr>
          <a:xfrm>
            <a:off x="0" y="1700808"/>
            <a:ext cx="9144000" cy="0"/>
          </a:xfrm>
          <a:prstGeom prst="line">
            <a:avLst/>
          </a:prstGeom>
          <a:ln w="12700">
            <a:solidFill>
              <a:srgbClr val="3659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19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0" y="-1"/>
            <a:ext cx="9144000" cy="6096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1"/>
          <p:cNvSpPr>
            <a:spLocks noGrp="1"/>
          </p:cNvSpPr>
          <p:nvPr>
            <p:ph type="title"/>
          </p:nvPr>
        </p:nvSpPr>
        <p:spPr>
          <a:xfrm>
            <a:off x="426128" y="609601"/>
            <a:ext cx="8260672" cy="731168"/>
          </a:xfrm>
          <a:prstGeom prst="rect">
            <a:avLst/>
          </a:prstGeom>
        </p:spPr>
        <p:txBody>
          <a:bodyPr vert="horz" lIns="91440" tIns="45720" rIns="91440" bIns="45720" rtlCol="0" anchor="ctr">
            <a:normAutofit/>
          </a:bodyPr>
          <a:lstStyle>
            <a:lvl1pPr>
              <a:defRPr cap="none" baseline="0"/>
            </a:lvl1pPr>
          </a:lstStyle>
          <a:p>
            <a:r>
              <a:rPr lang="en-US" dirty="0"/>
              <a:t>Click to edit Master title style</a:t>
            </a:r>
          </a:p>
        </p:txBody>
      </p:sp>
    </p:spTree>
    <p:extLst>
      <p:ext uri="{BB962C8B-B14F-4D97-AF65-F5344CB8AC3E}">
        <p14:creationId xmlns:p14="http://schemas.microsoft.com/office/powerpoint/2010/main" val="80950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CD351-D74D-C047-A06A-BACCA84C20C2}"/>
              </a:ext>
            </a:extLst>
          </p:cNvPr>
          <p:cNvSpPr/>
          <p:nvPr userDrawn="1"/>
        </p:nvSpPr>
        <p:spPr>
          <a:xfrm>
            <a:off x="0" y="0"/>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90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DSB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741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888461"/>
      </p:ext>
    </p:extLst>
  </p:cSld>
  <p:clrMap bg1="lt1" tx1="dk1" bg2="lt2" tx2="dk2" accent1="accent1" accent2="accent2" accent3="accent3" accent4="accent4" accent5="accent5" accent6="accent6" hlink="hlink" folHlink="folHlink"/>
  <p:sldLayoutIdLst>
    <p:sldLayoutId id="2147483713" r:id="rId1"/>
    <p:sldLayoutId id="2147483733" r:id="rId2"/>
  </p:sldLayoutIdLst>
  <p:hf hdr="0" ftr="0" dt="0"/>
  <p:txStyles>
    <p:titleStyle>
      <a:lvl1pPr algn="ctr" defTabSz="914400" rtl="0" eaLnBrk="1" latinLnBrk="0" hangingPunct="1">
        <a:spcBef>
          <a:spcPct val="0"/>
        </a:spcBef>
        <a:buNone/>
        <a:defRPr sz="3500" kern="1200" cap="none" baseline="0">
          <a:solidFill>
            <a:schemeClr val="bg1"/>
          </a:solidFill>
          <a:effectLst>
            <a:outerShdw blurRad="25400" dist="25400" dir="2700000" algn="tl" rotWithShape="0">
              <a:prstClr val="black">
                <a:alpha val="40000"/>
              </a:prstClr>
            </a:outerShdw>
          </a:effectLst>
          <a:latin typeface="+mj-lt"/>
          <a:ea typeface="+mj-ea"/>
          <a:cs typeface="+mj-cs"/>
        </a:defRPr>
      </a:lvl1pPr>
    </p:titleStyle>
    <p:body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66CF1AD-863D-224A-8ACC-F96906453D2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1362075"/>
          </a:xfrm>
          <a:prstGeom prst="rect">
            <a:avLst/>
          </a:prstGeom>
          <a:effectLst>
            <a:outerShdw blurRad="50800" dist="38100" dir="5400000" algn="t" rotWithShape="0">
              <a:prstClr val="black">
                <a:alpha val="15000"/>
              </a:prstClr>
            </a:outerShdw>
          </a:effectLst>
        </p:spPr>
      </p:pic>
    </p:spTree>
    <p:extLst>
      <p:ext uri="{BB962C8B-B14F-4D97-AF65-F5344CB8AC3E}">
        <p14:creationId xmlns:p14="http://schemas.microsoft.com/office/powerpoint/2010/main" val="256158138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26" r:id="rId4"/>
    <p:sldLayoutId id="2147483725" r:id="rId5"/>
    <p:sldLayoutId id="2147483727" r:id="rId6"/>
  </p:sldLayoutIdLst>
  <p:hf hdr="0" ftr="0" dt="0"/>
  <p:txStyles>
    <p:titleStyle>
      <a:lvl1pPr algn="ctr" defTabSz="914400" rtl="0" eaLnBrk="1" latinLnBrk="0" hangingPunct="1">
        <a:spcBef>
          <a:spcPct val="0"/>
        </a:spcBef>
        <a:buNone/>
        <a:defRPr sz="3500" kern="1200" cap="none" baseline="0">
          <a:solidFill>
            <a:schemeClr val="bg1"/>
          </a:solidFill>
          <a:effectLst>
            <a:outerShdw blurRad="25400" dist="25400" dir="2700000" algn="tl" rotWithShape="0">
              <a:prstClr val="black">
                <a:alpha val="40000"/>
              </a:prstClr>
            </a:outerShdw>
          </a:effectLst>
          <a:latin typeface="+mj-lt"/>
          <a:ea typeface="+mj-ea"/>
          <a:cs typeface="+mj-cs"/>
        </a:defRPr>
      </a:lvl1pPr>
    </p:titleStyle>
    <p:body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TDSB_Circle_Colour_shadow.png">
            <a:extLst>
              <a:ext uri="{FF2B5EF4-FFF2-40B4-BE49-F238E27FC236}">
                <a16:creationId xmlns:a16="http://schemas.microsoft.com/office/drawing/2014/main" id="{428D2155-83FF-5047-8BF3-ABFDCEC4637F}"/>
              </a:ext>
            </a:extLst>
          </p:cNvPr>
          <p:cNvPicPr>
            <a:picLocks noChangeAspect="1"/>
          </p:cNvPicPr>
          <p:nvPr userDrawn="1"/>
        </p:nvPicPr>
        <p:blipFill>
          <a:blip r:embed="rId4"/>
          <a:stretch>
            <a:fillRect/>
          </a:stretch>
        </p:blipFill>
        <p:spPr>
          <a:xfrm>
            <a:off x="3032541" y="1828800"/>
            <a:ext cx="2944554" cy="2895600"/>
          </a:xfrm>
          <a:prstGeom prst="rect">
            <a:avLst/>
          </a:prstGeom>
        </p:spPr>
      </p:pic>
    </p:spTree>
    <p:extLst>
      <p:ext uri="{BB962C8B-B14F-4D97-AF65-F5344CB8AC3E}">
        <p14:creationId xmlns:p14="http://schemas.microsoft.com/office/powerpoint/2010/main" val="3758663282"/>
      </p:ext>
    </p:extLst>
  </p:cSld>
  <p:clrMap bg1="lt1" tx1="dk1" bg2="lt2" tx2="dk2" accent1="accent1" accent2="accent2" accent3="accent3" accent4="accent4" accent5="accent5" accent6="accent6" hlink="hlink" folHlink="folHlink"/>
  <p:sldLayoutIdLst>
    <p:sldLayoutId id="214748373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on.cpf.ca" TargetMode="External"/><Relationship Id="rId7" Type="http://schemas.openxmlformats.org/officeDocument/2006/relationships/hyperlink" Target="https://sites.google.com/tdsb.on.ca/fsl-resources-for-families/home?authuser=0" TargetMode="External"/><Relationship Id="rId2" Type="http://schemas.openxmlformats.org/officeDocument/2006/relationships/hyperlink" Target="http://www.tdsb.on.ca/fslac" TargetMode="External"/><Relationship Id="rId1" Type="http://schemas.openxmlformats.org/officeDocument/2006/relationships/slideLayout" Target="../slideLayouts/slideLayout5.xml"/><Relationship Id="rId6" Type="http://schemas.openxmlformats.org/officeDocument/2006/relationships/hyperlink" Target="https://tdsb.on.ca/Elementary-School/School-Choices/French-Programs/Supporting-Students-at-Home" TargetMode="External"/><Relationship Id="rId5" Type="http://schemas.openxmlformats.org/officeDocument/2006/relationships/hyperlink" Target="https://tdsb.on.ca/french" TargetMode="External"/><Relationship Id="rId4" Type="http://schemas.openxmlformats.org/officeDocument/2006/relationships/hyperlink" Target="http://www.fslhomeworktoolbox.c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boukili.ca/en" TargetMode="External"/><Relationship Id="rId2" Type="http://schemas.openxmlformats.org/officeDocument/2006/relationships/hyperlink" Target="https://ici.radio-canada.ca/jeunesse" TargetMode="External"/><Relationship Id="rId1" Type="http://schemas.openxmlformats.org/officeDocument/2006/relationships/slideLayout" Target="../slideLayouts/slideLayout5.xml"/><Relationship Id="rId6" Type="http://schemas.openxmlformats.org/officeDocument/2006/relationships/hyperlink" Target="http://www.education.com/" TargetMode="External"/><Relationship Id="rId5" Type="http://schemas.openxmlformats.org/officeDocument/2006/relationships/hyperlink" Target="https://www.puzzles-to-print.com/french-puzzles/" TargetMode="External"/><Relationship Id="rId4" Type="http://schemas.openxmlformats.org/officeDocument/2006/relationships/hyperlink" Target="http://www.frenchstreet.ca/"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tpl.cantookstation.com/"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on.cpf.ca" TargetMode="External"/><Relationship Id="rId2" Type="http://schemas.openxmlformats.org/officeDocument/2006/relationships/hyperlink" Target="http://www.tdsb.on.ca/fslac" TargetMode="External"/><Relationship Id="rId1" Type="http://schemas.openxmlformats.org/officeDocument/2006/relationships/slideLayout" Target="../slideLayouts/slideLayout5.xml"/><Relationship Id="rId4" Type="http://schemas.openxmlformats.org/officeDocument/2006/relationships/hyperlink" Target="http://www.french-future.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207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6C0-1128-6D40-8A8D-D8836616CC46}"/>
              </a:ext>
            </a:extLst>
          </p:cNvPr>
          <p:cNvSpPr>
            <a:spLocks noGrp="1"/>
          </p:cNvSpPr>
          <p:nvPr>
            <p:ph type="title"/>
          </p:nvPr>
        </p:nvSpPr>
        <p:spPr/>
        <p:txBody>
          <a:bodyPr/>
          <a:lstStyle/>
          <a:p>
            <a:r>
              <a:rPr lang="en-US" dirty="0"/>
              <a:t>Family </a:t>
            </a:r>
            <a:r>
              <a:rPr lang="en-US" dirty="0" err="1"/>
              <a:t>Reponsibilities</a:t>
            </a:r>
            <a:r>
              <a:rPr lang="en-US" dirty="0"/>
              <a:t> (cont’d)</a:t>
            </a:r>
          </a:p>
        </p:txBody>
      </p:sp>
      <p:sp>
        <p:nvSpPr>
          <p:cNvPr id="3" name="Content Placeholder 1">
            <a:extLst>
              <a:ext uri="{FF2B5EF4-FFF2-40B4-BE49-F238E27FC236}">
                <a16:creationId xmlns:a16="http://schemas.microsoft.com/office/drawing/2014/main" id="{FD93330E-D1DC-CE48-89C1-715E17706D9B}"/>
              </a:ext>
            </a:extLst>
          </p:cNvPr>
          <p:cNvSpPr txBox="1">
            <a:spLocks/>
          </p:cNvSpPr>
          <p:nvPr/>
        </p:nvSpPr>
        <p:spPr>
          <a:xfrm>
            <a:off x="323528" y="1700808"/>
            <a:ext cx="8228800" cy="4032448"/>
          </a:xfrm>
          <a:prstGeom prst="rect">
            <a:avLst/>
          </a:prstGeom>
        </p:spPr>
        <p:txBody>
          <a:bodyPr/>
          <a:lst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a:t>providing a healthy </a:t>
            </a:r>
            <a:r>
              <a:rPr lang="en-US" b="1"/>
              <a:t>balance</a:t>
            </a:r>
            <a:r>
              <a:rPr lang="en-US"/>
              <a:t> between homework, co-curricular activities and family commitments</a:t>
            </a:r>
          </a:p>
          <a:p>
            <a:r>
              <a:rPr lang="en-US"/>
              <a:t> stopping their child from continuing to complete homework at </a:t>
            </a:r>
            <a:r>
              <a:rPr lang="en-US" b="1"/>
              <a:t>bedtime</a:t>
            </a:r>
            <a:r>
              <a:rPr lang="en-US"/>
              <a:t>, even if the child is not done</a:t>
            </a:r>
          </a:p>
          <a:p>
            <a:r>
              <a:rPr lang="en-US"/>
              <a:t>contacting the classroom teacher if their child is not consistently able to do the homework by him/herself or if </a:t>
            </a:r>
            <a:r>
              <a:rPr lang="en-US" b="1"/>
              <a:t>challenges</a:t>
            </a:r>
            <a:r>
              <a:rPr lang="en-US"/>
              <a:t> or questions arise.  </a:t>
            </a:r>
          </a:p>
          <a:p>
            <a:endParaRPr lang="en-US" dirty="0"/>
          </a:p>
        </p:txBody>
      </p:sp>
    </p:spTree>
    <p:extLst>
      <p:ext uri="{BB962C8B-B14F-4D97-AF65-F5344CB8AC3E}">
        <p14:creationId xmlns:p14="http://schemas.microsoft.com/office/powerpoint/2010/main" val="170549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E4B7-BF7B-9D42-91A5-713C55A1E224}"/>
              </a:ext>
            </a:extLst>
          </p:cNvPr>
          <p:cNvSpPr>
            <a:spLocks noGrp="1"/>
          </p:cNvSpPr>
          <p:nvPr>
            <p:ph type="title"/>
          </p:nvPr>
        </p:nvSpPr>
        <p:spPr/>
        <p:txBody>
          <a:bodyPr/>
          <a:lstStyle/>
          <a:p>
            <a:r>
              <a:rPr lang="en-US" dirty="0"/>
              <a:t>Homework: Quantity JK – Grade 3</a:t>
            </a:r>
          </a:p>
        </p:txBody>
      </p:sp>
      <p:sp>
        <p:nvSpPr>
          <p:cNvPr id="3" name="Rectangle 2">
            <a:extLst>
              <a:ext uri="{FF2B5EF4-FFF2-40B4-BE49-F238E27FC236}">
                <a16:creationId xmlns:a16="http://schemas.microsoft.com/office/drawing/2014/main" id="{A377DD5F-4DBB-AF40-8020-E96E76E693C6}"/>
              </a:ext>
            </a:extLst>
          </p:cNvPr>
          <p:cNvSpPr/>
          <p:nvPr/>
        </p:nvSpPr>
        <p:spPr>
          <a:xfrm>
            <a:off x="899592" y="1772816"/>
            <a:ext cx="7128792" cy="3785652"/>
          </a:xfrm>
          <a:prstGeom prst="rect">
            <a:avLst/>
          </a:prstGeom>
        </p:spPr>
        <p:txBody>
          <a:bodyPr wrap="square">
            <a:spAutoFit/>
          </a:bodyPr>
          <a:lstStyle/>
          <a:p>
            <a:r>
              <a:rPr lang="en-US" sz="2000" b="1" dirty="0"/>
              <a:t>JK/SK </a:t>
            </a:r>
            <a:r>
              <a:rPr lang="en-US" sz="2000" dirty="0"/>
              <a:t>– “Homework should not be assigned to Kindergarten students…families are encouraged to engage in early learning activities such as playing, talking and reading together in English or in the family’s first language.” </a:t>
            </a:r>
          </a:p>
          <a:p>
            <a:endParaRPr lang="en-US" sz="2000" dirty="0"/>
          </a:p>
          <a:p>
            <a:r>
              <a:rPr lang="en-US" sz="2000" b="1" dirty="0"/>
              <a:t>Grades 1-3</a:t>
            </a:r>
            <a:r>
              <a:rPr lang="en-US" sz="2000" dirty="0"/>
              <a:t> – “There is a strong connection between reading to or with …children every day in English or in one’s first language and student achievement.  As a result, homework assigned… shall more often take the form of reading, playing a variety of games, having discussions and interactive activities such as building and cooking with the family.”</a:t>
            </a:r>
          </a:p>
          <a:p>
            <a:endParaRPr lang="en-US" sz="2000" dirty="0"/>
          </a:p>
        </p:txBody>
      </p:sp>
    </p:spTree>
    <p:extLst>
      <p:ext uri="{BB962C8B-B14F-4D97-AF65-F5344CB8AC3E}">
        <p14:creationId xmlns:p14="http://schemas.microsoft.com/office/powerpoint/2010/main" val="354055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D648-50C0-C84B-8D8E-CDBB3009C056}"/>
              </a:ext>
            </a:extLst>
          </p:cNvPr>
          <p:cNvSpPr>
            <a:spLocks noGrp="1"/>
          </p:cNvSpPr>
          <p:nvPr>
            <p:ph type="title"/>
          </p:nvPr>
        </p:nvSpPr>
        <p:spPr/>
        <p:txBody>
          <a:bodyPr/>
          <a:lstStyle/>
          <a:p>
            <a:r>
              <a:rPr lang="en-US" dirty="0"/>
              <a:t>Homework: Quantity Grades 4-6</a:t>
            </a:r>
          </a:p>
        </p:txBody>
      </p:sp>
      <p:sp>
        <p:nvSpPr>
          <p:cNvPr id="3" name="Rectangle 2">
            <a:extLst>
              <a:ext uri="{FF2B5EF4-FFF2-40B4-BE49-F238E27FC236}">
                <a16:creationId xmlns:a16="http://schemas.microsoft.com/office/drawing/2014/main" id="{8BDA5D9D-109F-B048-A776-2DB6561ED184}"/>
              </a:ext>
            </a:extLst>
          </p:cNvPr>
          <p:cNvSpPr/>
          <p:nvPr/>
        </p:nvSpPr>
        <p:spPr>
          <a:xfrm>
            <a:off x="611560" y="1772816"/>
            <a:ext cx="7704856" cy="4154984"/>
          </a:xfrm>
          <a:prstGeom prst="rect">
            <a:avLst/>
          </a:prstGeom>
        </p:spPr>
        <p:txBody>
          <a:bodyPr wrap="square">
            <a:spAutoFit/>
          </a:bodyPr>
          <a:lstStyle/>
          <a:p>
            <a:r>
              <a:rPr lang="en-US" sz="2400" dirty="0"/>
              <a:t>In the late Primary and Junior grades, effective homework may begin to take the form of independent work.  In both cases, homework assigned for completion, practice, preparation or extension should be clearly articulated and differentiated to reflect the unique needs of the child. </a:t>
            </a:r>
          </a:p>
          <a:p>
            <a:endParaRPr lang="en-US" sz="2400" dirty="0"/>
          </a:p>
          <a:p>
            <a:r>
              <a:rPr lang="en-US" sz="2400" dirty="0"/>
              <a:t>**You and your child’s teacher know your child best.  If you want your child to get additional homework, ask your child’s teacher for advice.</a:t>
            </a:r>
          </a:p>
          <a:p>
            <a:endParaRPr lang="en-US" sz="2400" dirty="0"/>
          </a:p>
        </p:txBody>
      </p:sp>
    </p:spTree>
    <p:extLst>
      <p:ext uri="{BB962C8B-B14F-4D97-AF65-F5344CB8AC3E}">
        <p14:creationId xmlns:p14="http://schemas.microsoft.com/office/powerpoint/2010/main" val="236536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02F0-BB6C-C344-8F84-91387BF837FC}"/>
              </a:ext>
            </a:extLst>
          </p:cNvPr>
          <p:cNvSpPr>
            <a:spLocks noGrp="1"/>
          </p:cNvSpPr>
          <p:nvPr>
            <p:ph type="title"/>
          </p:nvPr>
        </p:nvSpPr>
        <p:spPr/>
        <p:txBody>
          <a:bodyPr/>
          <a:lstStyle/>
          <a:p>
            <a:r>
              <a:rPr lang="en-US" dirty="0"/>
              <a:t>Homework Tips</a:t>
            </a:r>
          </a:p>
        </p:txBody>
      </p:sp>
      <p:sp>
        <p:nvSpPr>
          <p:cNvPr id="3" name="Rectangle 2">
            <a:extLst>
              <a:ext uri="{FF2B5EF4-FFF2-40B4-BE49-F238E27FC236}">
                <a16:creationId xmlns:a16="http://schemas.microsoft.com/office/drawing/2014/main" id="{591A5BAE-CC1C-C34E-8194-A954F6C476C2}"/>
              </a:ext>
            </a:extLst>
          </p:cNvPr>
          <p:cNvSpPr/>
          <p:nvPr/>
        </p:nvSpPr>
        <p:spPr>
          <a:xfrm>
            <a:off x="323528" y="1598597"/>
            <a:ext cx="8435280" cy="4062651"/>
          </a:xfrm>
          <a:prstGeom prst="rect">
            <a:avLst/>
          </a:prstGeom>
        </p:spPr>
        <p:txBody>
          <a:bodyPr wrap="square">
            <a:spAutoFit/>
          </a:bodyPr>
          <a:lstStyle/>
          <a:p>
            <a:pPr marL="285750" indent="-285750">
              <a:buFont typeface="Arial" panose="020B0604020202020204" pitchFamily="34" charset="0"/>
              <a:buChar char="•"/>
            </a:pPr>
            <a:r>
              <a:rPr lang="en-US" dirty="0"/>
              <a:t>Teachers know most parents don’t speak French and assign homework that can be done independently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Homework is often unfinished class work, or just a review of the classroom work</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Ask your child about the classroom routine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Check your child’s agenda and backpack.  Discuss what you find and what you see posted in and around the classroom with your child.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Discuss homework expectations and what’s ahead with the teacher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Stay ahead of the game - know what is being covered in class and help prepare your child by working with the themes and skills at home in your first language</a:t>
            </a:r>
          </a:p>
        </p:txBody>
      </p:sp>
    </p:spTree>
    <p:extLst>
      <p:ext uri="{BB962C8B-B14F-4D97-AF65-F5344CB8AC3E}">
        <p14:creationId xmlns:p14="http://schemas.microsoft.com/office/powerpoint/2010/main" val="24898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8E03-EA66-A444-966F-6193361628E5}"/>
              </a:ext>
            </a:extLst>
          </p:cNvPr>
          <p:cNvSpPr>
            <a:spLocks noGrp="1"/>
          </p:cNvSpPr>
          <p:nvPr>
            <p:ph type="title"/>
          </p:nvPr>
        </p:nvSpPr>
        <p:spPr/>
        <p:txBody>
          <a:bodyPr/>
          <a:lstStyle/>
          <a:p>
            <a:r>
              <a:rPr lang="en-US" dirty="0"/>
              <a:t>Homework Resources</a:t>
            </a:r>
          </a:p>
        </p:txBody>
      </p:sp>
      <p:sp>
        <p:nvSpPr>
          <p:cNvPr id="3" name="Rectangle 2">
            <a:extLst>
              <a:ext uri="{FF2B5EF4-FFF2-40B4-BE49-F238E27FC236}">
                <a16:creationId xmlns:a16="http://schemas.microsoft.com/office/drawing/2014/main" id="{E217E981-4A50-9D41-AEC2-05451F4DC71F}"/>
              </a:ext>
            </a:extLst>
          </p:cNvPr>
          <p:cNvSpPr/>
          <p:nvPr/>
        </p:nvSpPr>
        <p:spPr>
          <a:xfrm>
            <a:off x="683568" y="1628800"/>
            <a:ext cx="7056784" cy="4247317"/>
          </a:xfrm>
          <a:prstGeom prst="rect">
            <a:avLst/>
          </a:prstGeom>
        </p:spPr>
        <p:txBody>
          <a:bodyPr wrap="square">
            <a:spAutoFit/>
          </a:bodyPr>
          <a:lstStyle/>
          <a:p>
            <a:r>
              <a:rPr lang="en-US" b="1" dirty="0"/>
              <a:t>Find tips and help:  </a:t>
            </a:r>
          </a:p>
          <a:p>
            <a:r>
              <a:rPr lang="en-US" dirty="0">
                <a:hlinkClick r:id="rId2"/>
              </a:rPr>
              <a:t>www.tdsb.on.ca/fslac</a:t>
            </a:r>
            <a:r>
              <a:rPr lang="en-US" dirty="0"/>
              <a:t> </a:t>
            </a:r>
          </a:p>
          <a:p>
            <a:endParaRPr lang="en-US" dirty="0"/>
          </a:p>
          <a:p>
            <a:r>
              <a:rPr lang="en-US" dirty="0">
                <a:hlinkClick r:id="rId3"/>
              </a:rPr>
              <a:t>http://on.cpf.ca</a:t>
            </a:r>
            <a:r>
              <a:rPr lang="en-US" dirty="0"/>
              <a:t> </a:t>
            </a:r>
          </a:p>
          <a:p>
            <a:endParaRPr lang="en-US" dirty="0"/>
          </a:p>
          <a:p>
            <a:r>
              <a:rPr lang="en-US" dirty="0">
                <a:hlinkClick r:id="rId4"/>
              </a:rPr>
              <a:t>www.fslhomeworktoolbox.ca</a:t>
            </a:r>
            <a:endParaRPr lang="en-US" dirty="0"/>
          </a:p>
          <a:p>
            <a:endParaRPr lang="en-US" dirty="0"/>
          </a:p>
          <a:p>
            <a:r>
              <a:rPr lang="en-CA" dirty="0">
                <a:hlinkClick r:id="rId5"/>
              </a:rPr>
              <a:t>https://tdsb.on.ca/french</a:t>
            </a:r>
            <a:r>
              <a:rPr lang="en-CA" dirty="0"/>
              <a:t>       </a:t>
            </a:r>
          </a:p>
          <a:p>
            <a:r>
              <a:rPr lang="en-CA" dirty="0"/>
              <a:t>     </a:t>
            </a:r>
          </a:p>
          <a:p>
            <a:r>
              <a:rPr lang="en-CA" dirty="0">
                <a:hlinkClick r:id="rId6"/>
              </a:rPr>
              <a:t>https://tdsb.on.ca/Elementary-School/School-Choices/French-Programs/Supporting-Students-at-Home</a:t>
            </a:r>
            <a:endParaRPr lang="en-CA" dirty="0"/>
          </a:p>
          <a:p>
            <a:endParaRPr lang="en-CA" dirty="0"/>
          </a:p>
          <a:p>
            <a:r>
              <a:rPr lang="en-CA" dirty="0">
                <a:hlinkClick r:id="rId7"/>
              </a:rPr>
              <a:t>https://sites.google.com/tdsb.on.ca/fsl-resources-for-families/home?authuser=0</a:t>
            </a:r>
            <a:endParaRPr lang="en-CA" dirty="0"/>
          </a:p>
          <a:p>
            <a:endParaRPr lang="en-US" dirty="0"/>
          </a:p>
        </p:txBody>
      </p:sp>
    </p:spTree>
    <p:extLst>
      <p:ext uri="{BB962C8B-B14F-4D97-AF65-F5344CB8AC3E}">
        <p14:creationId xmlns:p14="http://schemas.microsoft.com/office/powerpoint/2010/main" val="2101274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5B4A-23A4-3644-AE1D-0B7F5492FF35}"/>
              </a:ext>
            </a:extLst>
          </p:cNvPr>
          <p:cNvSpPr>
            <a:spLocks noGrp="1"/>
          </p:cNvSpPr>
          <p:nvPr>
            <p:ph type="title"/>
          </p:nvPr>
        </p:nvSpPr>
        <p:spPr/>
        <p:txBody>
          <a:bodyPr/>
          <a:lstStyle/>
          <a:p>
            <a:r>
              <a:rPr lang="en-US" sz="3200" dirty="0"/>
              <a:t>When You Don’t Understand the Homework</a:t>
            </a:r>
          </a:p>
        </p:txBody>
      </p:sp>
      <p:sp>
        <p:nvSpPr>
          <p:cNvPr id="3" name="Rectangle 2">
            <a:extLst>
              <a:ext uri="{FF2B5EF4-FFF2-40B4-BE49-F238E27FC236}">
                <a16:creationId xmlns:a16="http://schemas.microsoft.com/office/drawing/2014/main" id="{22D7D68E-C7BA-144D-A794-10669239001F}"/>
              </a:ext>
            </a:extLst>
          </p:cNvPr>
          <p:cNvSpPr/>
          <p:nvPr/>
        </p:nvSpPr>
        <p:spPr>
          <a:xfrm>
            <a:off x="750004" y="1556792"/>
            <a:ext cx="7643192" cy="4638193"/>
          </a:xfrm>
          <a:prstGeom prst="rect">
            <a:avLst/>
          </a:prstGeom>
        </p:spPr>
        <p:txBody>
          <a:bodyPr wrap="square">
            <a:spAutoFit/>
          </a:bodyPr>
          <a:lstStyle/>
          <a:p>
            <a:pPr marL="342900" indent="-342900">
              <a:lnSpc>
                <a:spcPct val="90000"/>
              </a:lnSpc>
              <a:buFont typeface="Arial" panose="020B0604020202020204" pitchFamily="34" charset="0"/>
              <a:buChar char="•"/>
            </a:pPr>
            <a:r>
              <a:rPr lang="en-US" sz="2000" dirty="0"/>
              <a:t>Start with a good homework routine in a calm environment – No DISTRACTIONS!</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2000" dirty="0"/>
              <a:t>Ask the child to “think back”.  What did he/she do in class?  What did the teacher say?</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2000" dirty="0"/>
              <a:t>Get the child to call a friend/classmate</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2000" dirty="0"/>
              <a:t>Ensure a good effort is made</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2000" dirty="0"/>
              <a:t>Use a dictionary (avoid website translations of longer phrases and texts) and online TDSB resources</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2000" dirty="0"/>
              <a:t>Use the agenda to tell the teacher how the homework went</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2000" dirty="0"/>
              <a:t>Encourage your child to talk with the teacher the next day</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93006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29C4-902A-5247-A955-A983DCFAD677}"/>
              </a:ext>
            </a:extLst>
          </p:cNvPr>
          <p:cNvSpPr>
            <a:spLocks noGrp="1"/>
          </p:cNvSpPr>
          <p:nvPr>
            <p:ph type="title"/>
          </p:nvPr>
        </p:nvSpPr>
        <p:spPr/>
        <p:txBody>
          <a:bodyPr/>
          <a:lstStyle/>
          <a:p>
            <a:r>
              <a:rPr lang="en-US" dirty="0" err="1"/>
              <a:t>Expecations</a:t>
            </a:r>
            <a:r>
              <a:rPr lang="en-US" dirty="0"/>
              <a:t>: Do’s and </a:t>
            </a:r>
            <a:r>
              <a:rPr lang="en-US" dirty="0" err="1"/>
              <a:t>Don’t’s</a:t>
            </a:r>
            <a:endParaRPr lang="en-US" dirty="0"/>
          </a:p>
        </p:txBody>
      </p:sp>
      <p:sp>
        <p:nvSpPr>
          <p:cNvPr id="3" name="Rectangle 2">
            <a:extLst>
              <a:ext uri="{FF2B5EF4-FFF2-40B4-BE49-F238E27FC236}">
                <a16:creationId xmlns:a16="http://schemas.microsoft.com/office/drawing/2014/main" id="{02658B93-E6BF-B048-8A0C-55E755F2972E}"/>
              </a:ext>
            </a:extLst>
          </p:cNvPr>
          <p:cNvSpPr/>
          <p:nvPr/>
        </p:nvSpPr>
        <p:spPr>
          <a:xfrm>
            <a:off x="611560" y="1556792"/>
            <a:ext cx="7920880" cy="4330416"/>
          </a:xfrm>
          <a:prstGeom prst="rect">
            <a:avLst/>
          </a:prstGeom>
        </p:spPr>
        <p:txBody>
          <a:bodyPr wrap="square">
            <a:spAutoFit/>
          </a:bodyPr>
          <a:lstStyle/>
          <a:p>
            <a:pPr marL="342900" indent="-342900">
              <a:lnSpc>
                <a:spcPct val="90000"/>
              </a:lnSpc>
              <a:buFont typeface="Arial" panose="020B0604020202020204" pitchFamily="34" charset="0"/>
              <a:buChar char="•"/>
            </a:pPr>
            <a:r>
              <a:rPr lang="en-US" sz="2000" dirty="0"/>
              <a:t>Do look for progress over time - how is your child is doing today compared to last week or last month? </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2000" dirty="0"/>
              <a:t>Do encourage your child to explain to you in English what she is learning or reading, or watching on French TV</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2000" dirty="0"/>
              <a:t>Don’t expect your child to do perfect word for word translations, even in high-school- translations are not part of the expectations of the programs</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2000" dirty="0"/>
              <a:t>Don’t compare your child to other children in other classes.  Though the curriculum is the same, concepts may be taught in a different order</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2000" dirty="0"/>
              <a:t>Don’t worry – NOT knowing French can give you an edge in getting your child to think for himself!</a:t>
            </a:r>
          </a:p>
        </p:txBody>
      </p:sp>
    </p:spTree>
    <p:extLst>
      <p:ext uri="{BB962C8B-B14F-4D97-AF65-F5344CB8AC3E}">
        <p14:creationId xmlns:p14="http://schemas.microsoft.com/office/powerpoint/2010/main" val="307410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062A-A07B-FB48-B8C2-72B810C08212}"/>
              </a:ext>
            </a:extLst>
          </p:cNvPr>
          <p:cNvSpPr>
            <a:spLocks noGrp="1"/>
          </p:cNvSpPr>
          <p:nvPr>
            <p:ph type="title"/>
          </p:nvPr>
        </p:nvSpPr>
        <p:spPr/>
        <p:txBody>
          <a:bodyPr/>
          <a:lstStyle/>
          <a:p>
            <a:r>
              <a:rPr lang="en-US" dirty="0"/>
              <a:t>Reading</a:t>
            </a:r>
          </a:p>
        </p:txBody>
      </p:sp>
      <p:sp>
        <p:nvSpPr>
          <p:cNvPr id="3" name="Rectangle 2">
            <a:extLst>
              <a:ext uri="{FF2B5EF4-FFF2-40B4-BE49-F238E27FC236}">
                <a16:creationId xmlns:a16="http://schemas.microsoft.com/office/drawing/2014/main" id="{68AD162E-C6B8-0C43-8401-D25C1C37C9B3}"/>
              </a:ext>
            </a:extLst>
          </p:cNvPr>
          <p:cNvSpPr/>
          <p:nvPr/>
        </p:nvSpPr>
        <p:spPr>
          <a:xfrm>
            <a:off x="457200" y="1628800"/>
            <a:ext cx="8228800" cy="4093428"/>
          </a:xfrm>
          <a:prstGeom prst="rect">
            <a:avLst/>
          </a:prstGeom>
        </p:spPr>
        <p:txBody>
          <a:bodyPr wrap="square">
            <a:spAutoFit/>
          </a:bodyPr>
          <a:lstStyle/>
          <a:p>
            <a:pPr marL="342900" indent="-342900">
              <a:buFont typeface="Arial" panose="020B0604020202020204" pitchFamily="34" charset="0"/>
              <a:buChar char="•"/>
              <a:defRPr/>
            </a:pPr>
            <a:r>
              <a:rPr lang="en-US" sz="2000" dirty="0"/>
              <a:t>Skills transfer -Read with your child in your native language - you don’t need to read in French – (That’s the students’/teachers’ job)</a:t>
            </a:r>
          </a:p>
          <a:p>
            <a:pPr marL="342900" indent="-342900">
              <a:buFont typeface="Arial" panose="020B0604020202020204" pitchFamily="34" charset="0"/>
              <a:buChar char="•"/>
              <a:defRPr/>
            </a:pPr>
            <a:endParaRPr lang="en-US" sz="2000" dirty="0"/>
          </a:p>
          <a:p>
            <a:pPr marL="342900" indent="-342900" fontAlgn="auto">
              <a:spcAft>
                <a:spcPts val="0"/>
              </a:spcAft>
              <a:buFont typeface="Arial" panose="020B0604020202020204" pitchFamily="34" charset="0"/>
              <a:buChar char="•"/>
              <a:defRPr/>
            </a:pPr>
            <a:r>
              <a:rPr lang="en-US" sz="2000" dirty="0"/>
              <a:t>Develop a love of reading :  Have books available at home, and visit the library together or download reading apps and e-books</a:t>
            </a:r>
          </a:p>
          <a:p>
            <a:pPr marL="342900" indent="-342900" fontAlgn="auto">
              <a:spcAft>
                <a:spcPts val="0"/>
              </a:spcAft>
              <a:buFont typeface="Arial" panose="020B0604020202020204" pitchFamily="34" charset="0"/>
              <a:buChar char="•"/>
              <a:defRPr/>
            </a:pPr>
            <a:endParaRPr lang="en-US" sz="2000" dirty="0"/>
          </a:p>
          <a:p>
            <a:pPr marL="342900" indent="-342900" fontAlgn="auto">
              <a:spcAft>
                <a:spcPts val="0"/>
              </a:spcAft>
              <a:buFont typeface="Arial" panose="020B0604020202020204" pitchFamily="34" charset="0"/>
              <a:buChar char="•"/>
              <a:defRPr/>
            </a:pPr>
            <a:r>
              <a:rPr lang="en-US" sz="2000" dirty="0"/>
              <a:t>Model reading at home – Let your child see you enjoy reading</a:t>
            </a:r>
          </a:p>
          <a:p>
            <a:pPr marL="342900" indent="-342900" fontAlgn="auto">
              <a:spcAft>
                <a:spcPts val="0"/>
              </a:spcAft>
              <a:buFont typeface="Arial" panose="020B0604020202020204" pitchFamily="34" charset="0"/>
              <a:buChar char="•"/>
              <a:defRPr/>
            </a:pPr>
            <a:endParaRPr lang="en-US" sz="2000" dirty="0"/>
          </a:p>
          <a:p>
            <a:pPr marL="342900" indent="-342900" fontAlgn="auto">
              <a:spcAft>
                <a:spcPts val="0"/>
              </a:spcAft>
              <a:buFont typeface="Arial" panose="020B0604020202020204" pitchFamily="34" charset="0"/>
              <a:buChar char="•"/>
              <a:defRPr/>
            </a:pPr>
            <a:r>
              <a:rPr lang="en-US" sz="2000" dirty="0"/>
              <a:t>Reading is more about reading for meaning and making connections to experiences and not just about the sounds of letters, or pronunciation of words </a:t>
            </a:r>
          </a:p>
          <a:p>
            <a:pPr marL="342900" indent="-342900" fontAlgn="auto">
              <a:spcAft>
                <a:spcPts val="0"/>
              </a:spcAft>
              <a:buFont typeface="Arial" panose="020B0604020202020204" pitchFamily="34" charset="0"/>
              <a:buChar char="•"/>
              <a:defRPr/>
            </a:pPr>
            <a:endParaRPr lang="en-US" sz="2000" dirty="0"/>
          </a:p>
          <a:p>
            <a:pPr marL="342900" indent="-342900" fontAlgn="auto">
              <a:spcAft>
                <a:spcPts val="0"/>
              </a:spcAft>
              <a:buFont typeface="Arial" panose="020B0604020202020204" pitchFamily="34" charset="0"/>
              <a:buChar char="•"/>
              <a:defRPr/>
            </a:pPr>
            <a:r>
              <a:rPr lang="en-US" sz="2000" dirty="0"/>
              <a:t>Most importantly: praise your child  to create a pleasant feeling</a:t>
            </a:r>
          </a:p>
        </p:txBody>
      </p:sp>
    </p:spTree>
    <p:extLst>
      <p:ext uri="{BB962C8B-B14F-4D97-AF65-F5344CB8AC3E}">
        <p14:creationId xmlns:p14="http://schemas.microsoft.com/office/powerpoint/2010/main" val="1901099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04DB-B1FD-024E-A6C3-C00517E38FAF}"/>
              </a:ext>
            </a:extLst>
          </p:cNvPr>
          <p:cNvSpPr>
            <a:spLocks noGrp="1"/>
          </p:cNvSpPr>
          <p:nvPr>
            <p:ph type="title"/>
          </p:nvPr>
        </p:nvSpPr>
        <p:spPr/>
        <p:txBody>
          <a:bodyPr/>
          <a:lstStyle/>
          <a:p>
            <a:r>
              <a:rPr lang="en-US" dirty="0"/>
              <a:t>What if my child’s book is in French?</a:t>
            </a:r>
          </a:p>
        </p:txBody>
      </p:sp>
      <p:sp>
        <p:nvSpPr>
          <p:cNvPr id="3" name="Rectangle 2">
            <a:extLst>
              <a:ext uri="{FF2B5EF4-FFF2-40B4-BE49-F238E27FC236}">
                <a16:creationId xmlns:a16="http://schemas.microsoft.com/office/drawing/2014/main" id="{E178B7C1-384D-FE45-8854-20A1481708B5}"/>
              </a:ext>
            </a:extLst>
          </p:cNvPr>
          <p:cNvSpPr/>
          <p:nvPr/>
        </p:nvSpPr>
        <p:spPr>
          <a:xfrm>
            <a:off x="457200" y="1700808"/>
            <a:ext cx="8228800" cy="3477875"/>
          </a:xfrm>
          <a:prstGeom prst="rect">
            <a:avLst/>
          </a:prstGeom>
        </p:spPr>
        <p:txBody>
          <a:bodyPr wrap="square">
            <a:spAutoFit/>
          </a:bodyPr>
          <a:lstStyle/>
          <a:p>
            <a:pPr marL="457200" indent="-457200">
              <a:buFont typeface="Arial" panose="020B0604020202020204" pitchFamily="34" charset="0"/>
              <a:buChar char="•"/>
            </a:pPr>
            <a:r>
              <a:rPr lang="en-US" sz="2000" dirty="0"/>
              <a:t>Have the child read the book in French out loud to you</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Start with the cover of the book</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Ask your child why he/she chose the book</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Try to figure out meaning from pictures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Ask a lot of predicting questions and clarifying questions</a:t>
            </a:r>
          </a:p>
          <a:p>
            <a:pPr marL="914400" lvl="1" indent="-457200">
              <a:buFont typeface="Arial" panose="020B0604020202020204" pitchFamily="34" charset="0"/>
              <a:buChar char="•"/>
            </a:pPr>
            <a:r>
              <a:rPr lang="en-US" sz="2000" dirty="0"/>
              <a:t>“What do you think will happen next?”</a:t>
            </a:r>
          </a:p>
          <a:p>
            <a:pPr marL="914400" lvl="1" indent="-457200">
              <a:buFont typeface="Arial" panose="020B0604020202020204" pitchFamily="34" charset="0"/>
              <a:buChar char="•"/>
            </a:pPr>
            <a:r>
              <a:rPr lang="en-US" sz="2000" dirty="0"/>
              <a:t>“What do you think that means?”</a:t>
            </a:r>
          </a:p>
        </p:txBody>
      </p:sp>
    </p:spTree>
    <p:extLst>
      <p:ext uri="{BB962C8B-B14F-4D97-AF65-F5344CB8AC3E}">
        <p14:creationId xmlns:p14="http://schemas.microsoft.com/office/powerpoint/2010/main" val="2239003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D4AF-65AA-6043-B460-962FC4158771}"/>
              </a:ext>
            </a:extLst>
          </p:cNvPr>
          <p:cNvSpPr>
            <a:spLocks noGrp="1"/>
          </p:cNvSpPr>
          <p:nvPr>
            <p:ph type="title"/>
          </p:nvPr>
        </p:nvSpPr>
        <p:spPr/>
        <p:txBody>
          <a:bodyPr/>
          <a:lstStyle/>
          <a:p>
            <a:r>
              <a:rPr lang="en-US" dirty="0"/>
              <a:t>If the book is in French (cont’d)</a:t>
            </a:r>
          </a:p>
        </p:txBody>
      </p:sp>
      <p:sp>
        <p:nvSpPr>
          <p:cNvPr id="3" name="Rectangle 2">
            <a:extLst>
              <a:ext uri="{FF2B5EF4-FFF2-40B4-BE49-F238E27FC236}">
                <a16:creationId xmlns:a16="http://schemas.microsoft.com/office/drawing/2014/main" id="{B54DBF02-BD10-0A4A-A6AE-EE2AA3A21F6F}"/>
              </a:ext>
            </a:extLst>
          </p:cNvPr>
          <p:cNvSpPr/>
          <p:nvPr/>
        </p:nvSpPr>
        <p:spPr>
          <a:xfrm>
            <a:off x="457200" y="1628800"/>
            <a:ext cx="8228800" cy="3785652"/>
          </a:xfrm>
          <a:prstGeom prst="rect">
            <a:avLst/>
          </a:prstGeom>
        </p:spPr>
        <p:txBody>
          <a:bodyPr wrap="square">
            <a:spAutoFit/>
          </a:bodyPr>
          <a:lstStyle/>
          <a:p>
            <a:pPr marL="342900" indent="-342900">
              <a:buFont typeface="Arial" panose="020B0604020202020204" pitchFamily="34" charset="0"/>
              <a:buChar char="•"/>
            </a:pPr>
            <a:r>
              <a:rPr lang="en-US" sz="2000" dirty="0"/>
              <a:t>Have your child explain the story in your home language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Have your child go through the sequencing of the book – “Then what happened?”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Have your child teach you some French words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Use word families and context to guess meanings for unknown words instead of referring to a French dictionary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Play word games (count the words, find a word that…)</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54643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ys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8698" y="1127460"/>
            <a:ext cx="2906603"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188640"/>
            <a:ext cx="8064896" cy="646331"/>
          </a:xfrm>
          <a:prstGeom prst="rect">
            <a:avLst/>
          </a:prstGeom>
          <a:noFill/>
        </p:spPr>
        <p:txBody>
          <a:bodyPr wrap="square" rtlCol="0">
            <a:spAutoFit/>
          </a:bodyPr>
          <a:lstStyle/>
          <a:p>
            <a:pPr algn="ctr"/>
            <a:r>
              <a:rPr lang="en-CA" sz="3600" b="1" dirty="0"/>
              <a:t>Thank You to Our Sponsors</a:t>
            </a:r>
          </a:p>
        </p:txBody>
      </p:sp>
      <p:pic>
        <p:nvPicPr>
          <p:cNvPr id="1028" name="Picture 4" descr="FlipG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118799"/>
            <a:ext cx="2082678" cy="691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lth Ca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398" y="4307361"/>
            <a:ext cx="2381250" cy="314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t It Go Mindfuln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3116736"/>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ntario Parks and Recre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092" y="3447770"/>
            <a:ext cx="1440160" cy="20335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ulticultural Theatre Spa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0281" y="4763593"/>
            <a:ext cx="4969987" cy="114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3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8377-E204-224A-A7E7-3ED9389C652E}"/>
              </a:ext>
            </a:extLst>
          </p:cNvPr>
          <p:cNvSpPr>
            <a:spLocks noGrp="1"/>
          </p:cNvSpPr>
          <p:nvPr>
            <p:ph type="title"/>
          </p:nvPr>
        </p:nvSpPr>
        <p:spPr/>
        <p:txBody>
          <a:bodyPr/>
          <a:lstStyle/>
          <a:p>
            <a:r>
              <a:rPr lang="en-US" dirty="0"/>
              <a:t>Tips and Tricks</a:t>
            </a:r>
          </a:p>
        </p:txBody>
      </p:sp>
      <p:sp>
        <p:nvSpPr>
          <p:cNvPr id="3" name="TextBox 2">
            <a:extLst>
              <a:ext uri="{FF2B5EF4-FFF2-40B4-BE49-F238E27FC236}">
                <a16:creationId xmlns:a16="http://schemas.microsoft.com/office/drawing/2014/main" id="{B776AA16-E4C1-B24F-87B7-10C487AC9769}"/>
              </a:ext>
            </a:extLst>
          </p:cNvPr>
          <p:cNvSpPr txBox="1"/>
          <p:nvPr/>
        </p:nvSpPr>
        <p:spPr>
          <a:xfrm>
            <a:off x="485800" y="1988840"/>
            <a:ext cx="4713598" cy="461665"/>
          </a:xfrm>
          <a:prstGeom prst="rect">
            <a:avLst/>
          </a:prstGeom>
          <a:noFill/>
        </p:spPr>
        <p:txBody>
          <a:bodyPr wrap="none" rtlCol="0">
            <a:spAutoFit/>
          </a:bodyPr>
          <a:lstStyle/>
          <a:p>
            <a:r>
              <a:rPr lang="en-US" sz="2400" dirty="0"/>
              <a:t>Tell us your best ones in the chat!</a:t>
            </a:r>
          </a:p>
        </p:txBody>
      </p:sp>
    </p:spTree>
    <p:extLst>
      <p:ext uri="{BB962C8B-B14F-4D97-AF65-F5344CB8AC3E}">
        <p14:creationId xmlns:p14="http://schemas.microsoft.com/office/powerpoint/2010/main" val="2767447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544F-9296-464C-A004-E90B0FD25A95}"/>
              </a:ext>
            </a:extLst>
          </p:cNvPr>
          <p:cNvSpPr>
            <a:spLocks noGrp="1"/>
          </p:cNvSpPr>
          <p:nvPr>
            <p:ph type="title"/>
          </p:nvPr>
        </p:nvSpPr>
        <p:spPr/>
        <p:txBody>
          <a:bodyPr/>
          <a:lstStyle/>
          <a:p>
            <a:r>
              <a:rPr lang="en-US" dirty="0"/>
              <a:t>Writing &amp; Spelling</a:t>
            </a:r>
          </a:p>
        </p:txBody>
      </p:sp>
      <p:sp>
        <p:nvSpPr>
          <p:cNvPr id="3" name="Rectangle 2">
            <a:extLst>
              <a:ext uri="{FF2B5EF4-FFF2-40B4-BE49-F238E27FC236}">
                <a16:creationId xmlns:a16="http://schemas.microsoft.com/office/drawing/2014/main" id="{3DF4898F-8C6D-A943-90FF-F73D6BD94F92}"/>
              </a:ext>
            </a:extLst>
          </p:cNvPr>
          <p:cNvSpPr/>
          <p:nvPr/>
        </p:nvSpPr>
        <p:spPr>
          <a:xfrm>
            <a:off x="457200" y="1772816"/>
            <a:ext cx="8228800" cy="3170099"/>
          </a:xfrm>
          <a:prstGeom prst="rect">
            <a:avLst/>
          </a:prstGeom>
        </p:spPr>
        <p:txBody>
          <a:bodyPr wrap="square">
            <a:spAutoFit/>
          </a:bodyPr>
          <a:lstStyle/>
          <a:p>
            <a:pPr marL="342900" indent="-342900">
              <a:buFont typeface="Arial" panose="020B0604020202020204" pitchFamily="34" charset="0"/>
              <a:buChar char="•"/>
            </a:pPr>
            <a:r>
              <a:rPr lang="en-US" sz="2000" dirty="0"/>
              <a:t>Keep a French journal (picture + text)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Write a short storybook for fun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Copy sentences from a published book and draw your own pictures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Do crosswords, word search or other vocabulary &amp; spelling games</a:t>
            </a:r>
            <a:br>
              <a:rPr lang="en-US" sz="2000" dirty="0"/>
            </a:br>
            <a:endParaRPr lang="en-US" sz="2000" dirty="0"/>
          </a:p>
          <a:p>
            <a:pPr marL="342900" indent="-342900">
              <a:buFont typeface="Arial" panose="020B0604020202020204" pitchFamily="34" charset="0"/>
              <a:buChar char="•"/>
            </a:pPr>
            <a:r>
              <a:rPr lang="en-US" sz="2000" dirty="0"/>
              <a:t>Play hangman using old vocabulary lists provided by teachers </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48019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66C2-C536-F84D-9C26-6E3B8E87876C}"/>
              </a:ext>
            </a:extLst>
          </p:cNvPr>
          <p:cNvSpPr>
            <a:spLocks noGrp="1"/>
          </p:cNvSpPr>
          <p:nvPr>
            <p:ph type="title"/>
          </p:nvPr>
        </p:nvSpPr>
        <p:spPr/>
        <p:txBody>
          <a:bodyPr/>
          <a:lstStyle/>
          <a:p>
            <a:r>
              <a:rPr lang="en-US" sz="3600" dirty="0"/>
              <a:t>Speaking &amp; Listening</a:t>
            </a:r>
          </a:p>
        </p:txBody>
      </p:sp>
      <p:sp>
        <p:nvSpPr>
          <p:cNvPr id="5" name="Rectangle 4">
            <a:extLst>
              <a:ext uri="{FF2B5EF4-FFF2-40B4-BE49-F238E27FC236}">
                <a16:creationId xmlns:a16="http://schemas.microsoft.com/office/drawing/2014/main" id="{57EA921E-2454-6245-8A4D-78DFEB71EF03}"/>
              </a:ext>
            </a:extLst>
          </p:cNvPr>
          <p:cNvSpPr/>
          <p:nvPr/>
        </p:nvSpPr>
        <p:spPr>
          <a:xfrm>
            <a:off x="457200" y="1772815"/>
            <a:ext cx="8228800" cy="3170099"/>
          </a:xfrm>
          <a:prstGeom prst="rect">
            <a:avLst/>
          </a:prstGeom>
        </p:spPr>
        <p:txBody>
          <a:bodyPr wrap="square">
            <a:spAutoFit/>
          </a:bodyPr>
          <a:lstStyle/>
          <a:p>
            <a:pPr marL="342900" indent="-342900">
              <a:buFont typeface="Arial" panose="020B0604020202020204" pitchFamily="34" charset="0"/>
              <a:buChar char="•"/>
            </a:pPr>
            <a:r>
              <a:rPr lang="en-US" sz="2000" dirty="0"/>
              <a:t>French camps (March break, summer)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Attend French cultural events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Get a tutor/babysitter to play in French</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Invite a classmate over and role-play in French, e.g., French restaurant, school, shopping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Visit Quebec or French-speaking parts of Ontario</a:t>
            </a:r>
          </a:p>
        </p:txBody>
      </p:sp>
    </p:spTree>
    <p:extLst>
      <p:ext uri="{BB962C8B-B14F-4D97-AF65-F5344CB8AC3E}">
        <p14:creationId xmlns:p14="http://schemas.microsoft.com/office/powerpoint/2010/main" val="1914885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CF2D-4F43-9F40-92FE-84C82C9074A9}"/>
              </a:ext>
            </a:extLst>
          </p:cNvPr>
          <p:cNvSpPr>
            <a:spLocks noGrp="1"/>
          </p:cNvSpPr>
          <p:nvPr>
            <p:ph type="title"/>
          </p:nvPr>
        </p:nvSpPr>
        <p:spPr/>
        <p:txBody>
          <a:bodyPr/>
          <a:lstStyle/>
          <a:p>
            <a:r>
              <a:rPr lang="en-US" dirty="0"/>
              <a:t>Other Ways to Support and Encourage</a:t>
            </a:r>
          </a:p>
        </p:txBody>
      </p:sp>
      <p:sp>
        <p:nvSpPr>
          <p:cNvPr id="3" name="Rectangle 2">
            <a:extLst>
              <a:ext uri="{FF2B5EF4-FFF2-40B4-BE49-F238E27FC236}">
                <a16:creationId xmlns:a16="http://schemas.microsoft.com/office/drawing/2014/main" id="{103B4ED7-7C24-BD44-8FED-3F0D871F4DE7}"/>
              </a:ext>
            </a:extLst>
          </p:cNvPr>
          <p:cNvSpPr/>
          <p:nvPr/>
        </p:nvSpPr>
        <p:spPr>
          <a:xfrm>
            <a:off x="457200" y="1916831"/>
            <a:ext cx="8228800" cy="3785652"/>
          </a:xfrm>
          <a:prstGeom prst="rect">
            <a:avLst/>
          </a:prstGeom>
        </p:spPr>
        <p:txBody>
          <a:bodyPr wrap="square">
            <a:spAutoFit/>
          </a:bodyPr>
          <a:lstStyle/>
          <a:p>
            <a:pPr marL="342900" indent="-342900" fontAlgn="auto">
              <a:spcAft>
                <a:spcPts val="0"/>
              </a:spcAft>
              <a:buFont typeface="Arial" panose="020B0604020202020204" pitchFamily="34" charset="0"/>
              <a:buChar char="•"/>
              <a:defRPr/>
            </a:pPr>
            <a:r>
              <a:rPr lang="en-US" sz="2000" dirty="0"/>
              <a:t>Visit the French section of your library, check out Chapters, Scholar’s Choice, </a:t>
            </a:r>
            <a:r>
              <a:rPr lang="en-US" sz="2000" dirty="0" err="1"/>
              <a:t>Sonsuh</a:t>
            </a:r>
            <a:r>
              <a:rPr lang="en-US" sz="2000" dirty="0"/>
              <a:t> Educational Supplies</a:t>
            </a:r>
          </a:p>
          <a:p>
            <a:pPr marL="342900" indent="-342900" fontAlgn="auto">
              <a:spcAft>
                <a:spcPts val="0"/>
              </a:spcAft>
              <a:buFont typeface="Arial" panose="020B0604020202020204" pitchFamily="34" charset="0"/>
              <a:buChar char="•"/>
              <a:defRPr/>
            </a:pPr>
            <a:endParaRPr lang="en-US" sz="2000" dirty="0"/>
          </a:p>
          <a:p>
            <a:pPr marL="342900" indent="-342900" fontAlgn="auto">
              <a:spcAft>
                <a:spcPts val="0"/>
              </a:spcAft>
              <a:buFont typeface="Arial" panose="020B0604020202020204" pitchFamily="34" charset="0"/>
              <a:buChar char="•"/>
              <a:defRPr/>
            </a:pPr>
            <a:r>
              <a:rPr lang="en-US" sz="2000" dirty="0"/>
              <a:t>Learn some French yourself: let your child teach you, take a French course, join CPF, use an app (e.g., Duolingo)</a:t>
            </a:r>
          </a:p>
          <a:p>
            <a:pPr marL="342900" indent="-342900" fontAlgn="auto">
              <a:spcAft>
                <a:spcPts val="0"/>
              </a:spcAft>
              <a:buFont typeface="Arial" panose="020B0604020202020204" pitchFamily="34" charset="0"/>
              <a:buChar char="•"/>
              <a:defRPr/>
            </a:pPr>
            <a:endParaRPr lang="en-US" sz="2000" dirty="0"/>
          </a:p>
          <a:p>
            <a:pPr marL="342900" indent="-342900" fontAlgn="auto">
              <a:spcAft>
                <a:spcPts val="0"/>
              </a:spcAft>
              <a:buFont typeface="Arial" panose="020B0604020202020204" pitchFamily="34" charset="0"/>
              <a:buChar char="•"/>
              <a:defRPr/>
            </a:pPr>
            <a:r>
              <a:rPr lang="en-US" sz="2000" dirty="0"/>
              <a:t>Use French games and resources online</a:t>
            </a:r>
          </a:p>
          <a:p>
            <a:pPr marL="342900" indent="-342900" fontAlgn="auto">
              <a:spcAft>
                <a:spcPts val="0"/>
              </a:spcAft>
              <a:buFont typeface="Arial" panose="020B0604020202020204" pitchFamily="34" charset="0"/>
              <a:buChar char="•"/>
              <a:defRPr/>
            </a:pPr>
            <a:endParaRPr lang="en-US" sz="2000" dirty="0"/>
          </a:p>
          <a:p>
            <a:pPr marL="342900" indent="-342900" fontAlgn="auto">
              <a:spcAft>
                <a:spcPts val="0"/>
              </a:spcAft>
              <a:buFont typeface="Arial" panose="020B0604020202020204" pitchFamily="34" charset="0"/>
              <a:buChar char="•"/>
              <a:defRPr/>
            </a:pPr>
            <a:r>
              <a:rPr lang="en-US" sz="2000" dirty="0"/>
              <a:t>Look at labels on packages – which French words do you know?</a:t>
            </a:r>
          </a:p>
          <a:p>
            <a:pPr marL="342900" indent="-342900" fontAlgn="auto">
              <a:spcAft>
                <a:spcPts val="0"/>
              </a:spcAft>
              <a:buFont typeface="Arial" panose="020B0604020202020204" pitchFamily="34" charset="0"/>
              <a:buChar char="•"/>
              <a:defRPr/>
            </a:pPr>
            <a:endParaRPr lang="en-US" sz="2000" dirty="0"/>
          </a:p>
          <a:p>
            <a:pPr marL="342900" indent="-342900" fontAlgn="auto">
              <a:spcAft>
                <a:spcPts val="0"/>
              </a:spcAft>
              <a:buFont typeface="Arial" panose="020B0604020202020204" pitchFamily="34" charset="0"/>
              <a:buChar char="•"/>
              <a:defRPr/>
            </a:pPr>
            <a:r>
              <a:rPr lang="en-US" sz="2000" dirty="0"/>
              <a:t>FRENCH BONUS TIME </a:t>
            </a:r>
            <a:r>
              <a:rPr lang="en-US" sz="2000" dirty="0">
                <a:sym typeface="Wingdings"/>
              </a:rPr>
              <a:t> Give an extra 15-20 minutes of computer games, TV or reading time before bed  IF IT’S DONE IN FRENCH!</a:t>
            </a:r>
            <a:endParaRPr lang="en-US" sz="2000" dirty="0"/>
          </a:p>
        </p:txBody>
      </p:sp>
    </p:spTree>
    <p:extLst>
      <p:ext uri="{BB962C8B-B14F-4D97-AF65-F5344CB8AC3E}">
        <p14:creationId xmlns:p14="http://schemas.microsoft.com/office/powerpoint/2010/main" val="230676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0B01-D9BD-B648-A5AD-A5F9E501184C}"/>
              </a:ext>
            </a:extLst>
          </p:cNvPr>
          <p:cNvSpPr>
            <a:spLocks noGrp="1"/>
          </p:cNvSpPr>
          <p:nvPr>
            <p:ph type="title"/>
          </p:nvPr>
        </p:nvSpPr>
        <p:spPr/>
        <p:txBody>
          <a:bodyPr/>
          <a:lstStyle/>
          <a:p>
            <a:r>
              <a:rPr lang="en-US" dirty="0"/>
              <a:t>Resources</a:t>
            </a:r>
          </a:p>
        </p:txBody>
      </p:sp>
      <p:sp>
        <p:nvSpPr>
          <p:cNvPr id="3" name="TextBox 2">
            <a:extLst>
              <a:ext uri="{FF2B5EF4-FFF2-40B4-BE49-F238E27FC236}">
                <a16:creationId xmlns:a16="http://schemas.microsoft.com/office/drawing/2014/main" id="{4B68395F-0EEB-5041-B3AD-5B8D1955DEFF}"/>
              </a:ext>
            </a:extLst>
          </p:cNvPr>
          <p:cNvSpPr txBox="1"/>
          <p:nvPr/>
        </p:nvSpPr>
        <p:spPr>
          <a:xfrm>
            <a:off x="611560" y="1916832"/>
            <a:ext cx="7553286" cy="400110"/>
          </a:xfrm>
          <a:prstGeom prst="rect">
            <a:avLst/>
          </a:prstGeom>
          <a:noFill/>
        </p:spPr>
        <p:txBody>
          <a:bodyPr wrap="none" rtlCol="0">
            <a:spAutoFit/>
          </a:bodyPr>
          <a:lstStyle/>
          <a:p>
            <a:r>
              <a:rPr lang="en-US" sz="2000" dirty="0"/>
              <a:t>What are your favorite apps, web sites, places?  Load up the chat!</a:t>
            </a:r>
          </a:p>
        </p:txBody>
      </p:sp>
    </p:spTree>
    <p:extLst>
      <p:ext uri="{BB962C8B-B14F-4D97-AF65-F5344CB8AC3E}">
        <p14:creationId xmlns:p14="http://schemas.microsoft.com/office/powerpoint/2010/main" val="3223242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5ABF-B71C-D84A-8D3F-E4E8BD3EB1F1}"/>
              </a:ext>
            </a:extLst>
          </p:cNvPr>
          <p:cNvSpPr>
            <a:spLocks noGrp="1"/>
          </p:cNvSpPr>
          <p:nvPr>
            <p:ph type="title"/>
          </p:nvPr>
        </p:nvSpPr>
        <p:spPr/>
        <p:txBody>
          <a:bodyPr/>
          <a:lstStyle/>
          <a:p>
            <a:r>
              <a:rPr lang="en-US" dirty="0"/>
              <a:t>Resources </a:t>
            </a:r>
          </a:p>
        </p:txBody>
      </p:sp>
      <p:sp>
        <p:nvSpPr>
          <p:cNvPr id="3" name="Rectangle 2">
            <a:extLst>
              <a:ext uri="{FF2B5EF4-FFF2-40B4-BE49-F238E27FC236}">
                <a16:creationId xmlns:a16="http://schemas.microsoft.com/office/drawing/2014/main" id="{DF0B87E0-AE08-B844-B12D-4CC521BD1B04}"/>
              </a:ext>
            </a:extLst>
          </p:cNvPr>
          <p:cNvSpPr/>
          <p:nvPr/>
        </p:nvSpPr>
        <p:spPr>
          <a:xfrm>
            <a:off x="457200" y="1772815"/>
            <a:ext cx="8228800" cy="3293209"/>
          </a:xfrm>
          <a:prstGeom prst="rect">
            <a:avLst/>
          </a:prstGeom>
        </p:spPr>
        <p:txBody>
          <a:bodyPr wrap="square">
            <a:spAutoFit/>
          </a:bodyPr>
          <a:lstStyle/>
          <a:p>
            <a:pPr marL="342900" indent="-342900">
              <a:buFont typeface="Arial" panose="020B0604020202020204" pitchFamily="34" charset="0"/>
              <a:buChar char="•"/>
            </a:pPr>
            <a:r>
              <a:rPr lang="en-US" sz="2000" dirty="0"/>
              <a:t>French TV: </a:t>
            </a:r>
            <a:r>
              <a:rPr lang="en-US" sz="2000" dirty="0" err="1"/>
              <a:t>TFO.org</a:t>
            </a:r>
            <a:r>
              <a:rPr lang="en-US" sz="2000" dirty="0"/>
              <a:t> (Ontario French public education broadcaster), francolab.tv5.ca, and </a:t>
            </a:r>
            <a:r>
              <a:rPr lang="en-US" sz="2000" dirty="0" err="1"/>
              <a:t>idello.org</a:t>
            </a:r>
            <a:r>
              <a:rPr lang="en-US" sz="2000" dirty="0"/>
              <a:t> (Ontario French public education broadcaster designed for English speaking parents to be able to access and navigate)</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000" dirty="0"/>
              <a:t>French radio:  860 AM, 90.3 FM, 105.1 FM</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000" dirty="0"/>
              <a:t>French videos (e.g., Netflix, YouTube): select the French language track option or watch a French movie with the French subtitles on to catch all the vocabulary</a:t>
            </a:r>
          </a:p>
          <a:p>
            <a:pPr marL="342900"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3247381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36D1-69E5-7E47-AC97-84D588F2A389}"/>
              </a:ext>
            </a:extLst>
          </p:cNvPr>
          <p:cNvSpPr>
            <a:spLocks noGrp="1"/>
          </p:cNvSpPr>
          <p:nvPr>
            <p:ph type="title"/>
          </p:nvPr>
        </p:nvSpPr>
        <p:spPr/>
        <p:txBody>
          <a:bodyPr/>
          <a:lstStyle/>
          <a:p>
            <a:r>
              <a:rPr lang="en-US" dirty="0"/>
              <a:t>Resources (cont’d)</a:t>
            </a:r>
          </a:p>
        </p:txBody>
      </p:sp>
      <p:sp>
        <p:nvSpPr>
          <p:cNvPr id="3" name="Rectangle 2">
            <a:extLst>
              <a:ext uri="{FF2B5EF4-FFF2-40B4-BE49-F238E27FC236}">
                <a16:creationId xmlns:a16="http://schemas.microsoft.com/office/drawing/2014/main" id="{82C053F7-F709-6F4E-8002-2E334B12175A}"/>
              </a:ext>
            </a:extLst>
          </p:cNvPr>
          <p:cNvSpPr/>
          <p:nvPr/>
        </p:nvSpPr>
        <p:spPr>
          <a:xfrm>
            <a:off x="457200" y="1772815"/>
            <a:ext cx="8228800" cy="5632311"/>
          </a:xfrm>
          <a:prstGeom prst="rect">
            <a:avLst/>
          </a:prstGeom>
        </p:spPr>
        <p:txBody>
          <a:bodyPr wrap="square">
            <a:spAutoFit/>
          </a:bodyPr>
          <a:lstStyle/>
          <a:p>
            <a:pPr marL="342900" indent="-342900">
              <a:buFont typeface="Arial" panose="020B0604020202020204" pitchFamily="34" charset="0"/>
              <a:buChar char="•"/>
            </a:pPr>
            <a:r>
              <a:rPr lang="en-CA" sz="2000" dirty="0"/>
              <a:t>Games, videos and apps in French: </a:t>
            </a:r>
            <a:br>
              <a:rPr lang="en-CA" sz="2000" dirty="0"/>
            </a:br>
            <a:r>
              <a:rPr lang="en-CA" sz="2000" dirty="0">
                <a:hlinkClick r:id="rId2"/>
              </a:rPr>
              <a:t>ici.radio-canada.ca/jeunesse</a:t>
            </a:r>
            <a:endParaRPr lang="en-US" sz="2000" dirty="0"/>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a:t>Online Books: </a:t>
            </a:r>
            <a:r>
              <a:rPr lang="en-CA" sz="2000" dirty="0" err="1"/>
              <a:t>Boukili</a:t>
            </a:r>
            <a:r>
              <a:rPr lang="en-CA" sz="2000" dirty="0"/>
              <a:t>, an app with books in French sorted by level that lets you track progress </a:t>
            </a:r>
            <a:r>
              <a:rPr lang="en-CA" dirty="0">
                <a:hlinkClick r:id="rId3"/>
              </a:rPr>
              <a:t>boukili.ca</a:t>
            </a:r>
            <a:endParaRPr lang="en-CA" dirty="0"/>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a:t>French travel, exchange programs, camps, and local cultural activities </a:t>
            </a:r>
            <a:r>
              <a:rPr lang="en-CA" sz="2000" dirty="0">
                <a:hlinkClick r:id="rId4"/>
              </a:rPr>
              <a:t>www.frenchstreet.ca</a:t>
            </a:r>
            <a:endParaRPr lang="en-CA" sz="2000" dirty="0"/>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a:t>French word searches, crosswords, acrostics</a:t>
            </a:r>
            <a:br>
              <a:rPr lang="en-CA" sz="2000" dirty="0"/>
            </a:br>
            <a:r>
              <a:rPr lang="en-CA" sz="2000" dirty="0">
                <a:hlinkClick r:id="rId5"/>
              </a:rPr>
              <a:t>www.puzzles-to-print.com/french-puzzles/</a:t>
            </a:r>
            <a:br>
              <a:rPr lang="en-CA" sz="2000" dirty="0"/>
            </a:br>
            <a:r>
              <a:rPr lang="en-CA" sz="2000" dirty="0">
                <a:hlinkClick r:id="rId6"/>
              </a:rPr>
              <a:t>www.education.com</a:t>
            </a:r>
            <a:endParaRPr lang="en-CA" sz="2000" dirty="0"/>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18520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6F35-1C4B-B64E-A60B-C8917B36B5A7}"/>
              </a:ext>
            </a:extLst>
          </p:cNvPr>
          <p:cNvSpPr>
            <a:spLocks noGrp="1"/>
          </p:cNvSpPr>
          <p:nvPr>
            <p:ph type="title"/>
          </p:nvPr>
        </p:nvSpPr>
        <p:spPr/>
        <p:txBody>
          <a:bodyPr/>
          <a:lstStyle/>
          <a:p>
            <a:r>
              <a:rPr lang="en-US" dirty="0"/>
              <a:t>Resources—Libraries</a:t>
            </a:r>
          </a:p>
        </p:txBody>
      </p:sp>
      <p:sp>
        <p:nvSpPr>
          <p:cNvPr id="3" name="Rectangle 2">
            <a:extLst>
              <a:ext uri="{FF2B5EF4-FFF2-40B4-BE49-F238E27FC236}">
                <a16:creationId xmlns:a16="http://schemas.microsoft.com/office/drawing/2014/main" id="{2D58182B-BB96-1540-8A77-52861B72CCEE}"/>
              </a:ext>
            </a:extLst>
          </p:cNvPr>
          <p:cNvSpPr/>
          <p:nvPr/>
        </p:nvSpPr>
        <p:spPr>
          <a:xfrm>
            <a:off x="457200" y="1844825"/>
            <a:ext cx="8228800" cy="3693319"/>
          </a:xfrm>
          <a:prstGeom prst="rect">
            <a:avLst/>
          </a:prstGeom>
        </p:spPr>
        <p:txBody>
          <a:bodyPr wrap="square">
            <a:spAutoFit/>
          </a:bodyPr>
          <a:lstStyle/>
          <a:p>
            <a:pPr marL="342900" indent="-342900">
              <a:buFont typeface="Arial" panose="020B0604020202020204" pitchFamily="34" charset="0"/>
              <a:buChar char="•"/>
            </a:pPr>
            <a:r>
              <a:rPr lang="en-US" sz="2000" dirty="0"/>
              <a:t>TDSB Virtual Library</a:t>
            </a:r>
          </a:p>
          <a:p>
            <a:pPr marL="800100" lvl="1" indent="-342900">
              <a:buFont typeface="Arial" panose="020B0604020202020204" pitchFamily="34" charset="0"/>
              <a:buChar char="•"/>
            </a:pPr>
            <a:r>
              <a:rPr lang="en-US" sz="2000" dirty="0"/>
              <a:t>Select “</a:t>
            </a:r>
            <a:r>
              <a:rPr lang="en-US" sz="2000" dirty="0" err="1"/>
              <a:t>Francais</a:t>
            </a:r>
            <a:r>
              <a:rPr lang="en-US" sz="2000" dirty="0"/>
              <a:t>” from the menu on the left side.</a:t>
            </a:r>
          </a:p>
          <a:p>
            <a:pPr marL="800100" lvl="1" indent="-342900">
              <a:buFont typeface="Arial" panose="020B0604020202020204" pitchFamily="34" charset="0"/>
              <a:buChar char="•"/>
            </a:pPr>
            <a:r>
              <a:rPr lang="en-US" sz="2000" dirty="0"/>
              <a:t>Good Resources for Research Projects:  Access to Universalis Junior Encyclopedia, </a:t>
            </a:r>
            <a:r>
              <a:rPr lang="en-US" sz="2000" dirty="0" err="1"/>
              <a:t>Enclyclopedie</a:t>
            </a:r>
            <a:r>
              <a:rPr lang="en-US" sz="2000" dirty="0"/>
              <a:t> Canadienne, </a:t>
            </a:r>
            <a:r>
              <a:rPr lang="en-US" sz="2000" dirty="0" err="1"/>
              <a:t>Historica</a:t>
            </a:r>
            <a:r>
              <a:rPr lang="en-US" sz="2000" dirty="0"/>
              <a:t> Canada, Tab-Vue Library</a:t>
            </a:r>
          </a:p>
          <a:p>
            <a:pPr marL="800100" lvl="1" indent="-342900">
              <a:buFont typeface="Arial" panose="020B0604020202020204" pitchFamily="34" charset="0"/>
              <a:buChar char="•"/>
            </a:pPr>
            <a:r>
              <a:rPr lang="en-US" sz="2000" dirty="0"/>
              <a:t>Good for Fun:  Tab-Vue Library, </a:t>
            </a:r>
            <a:r>
              <a:rPr lang="en-US" sz="2000" dirty="0" err="1"/>
              <a:t>Idello</a:t>
            </a:r>
            <a:r>
              <a:rPr lang="en-US" sz="2000" dirty="0"/>
              <a:t>, games, apps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Toronto Public Library</a:t>
            </a:r>
          </a:p>
          <a:p>
            <a:pPr marL="800100" lvl="1" indent="-342900">
              <a:buFont typeface="Arial" panose="020B0604020202020204" pitchFamily="34" charset="0"/>
              <a:buChar char="•"/>
            </a:pPr>
            <a:r>
              <a:rPr lang="en-CA" dirty="0"/>
              <a:t>Visit </a:t>
            </a:r>
            <a:r>
              <a:rPr lang="en-CA" dirty="0" err="1"/>
              <a:t>Cantook</a:t>
            </a:r>
            <a:r>
              <a:rPr lang="en-CA" dirty="0"/>
              <a:t>  for French language eBooks</a:t>
            </a:r>
            <a:br>
              <a:rPr lang="en-CA" dirty="0"/>
            </a:br>
            <a:r>
              <a:rPr lang="en-CA" dirty="0">
                <a:hlinkClick r:id="rId2"/>
              </a:rPr>
              <a:t>tpl.cantookstation.com</a:t>
            </a:r>
            <a:endParaRPr lang="en-CA" dirty="0"/>
          </a:p>
          <a:p>
            <a:pPr marL="800100" lvl="1" indent="-342900">
              <a:buFont typeface="Arial" panose="020B0604020202020204" pitchFamily="34" charset="0"/>
              <a:buChar char="•"/>
            </a:pPr>
            <a:endParaRPr lang="en-CA" dirty="0"/>
          </a:p>
          <a:p>
            <a:pPr lvl="1"/>
            <a:endParaRPr lang="en-US" sz="2000" dirty="0"/>
          </a:p>
        </p:txBody>
      </p:sp>
    </p:spTree>
    <p:extLst>
      <p:ext uri="{BB962C8B-B14F-4D97-AF65-F5344CB8AC3E}">
        <p14:creationId xmlns:p14="http://schemas.microsoft.com/office/powerpoint/2010/main" val="2811000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93BC-3573-6749-881C-4ABFC5767D16}"/>
              </a:ext>
            </a:extLst>
          </p:cNvPr>
          <p:cNvSpPr>
            <a:spLocks noGrp="1"/>
          </p:cNvSpPr>
          <p:nvPr>
            <p:ph type="title"/>
          </p:nvPr>
        </p:nvSpPr>
        <p:spPr/>
        <p:txBody>
          <a:bodyPr/>
          <a:lstStyle/>
          <a:p>
            <a:r>
              <a:rPr lang="en-US" dirty="0"/>
              <a:t>FSOL Organizations</a:t>
            </a:r>
          </a:p>
        </p:txBody>
      </p:sp>
      <p:sp>
        <p:nvSpPr>
          <p:cNvPr id="3" name="Rectangle 2">
            <a:extLst>
              <a:ext uri="{FF2B5EF4-FFF2-40B4-BE49-F238E27FC236}">
                <a16:creationId xmlns:a16="http://schemas.microsoft.com/office/drawing/2014/main" id="{9999D824-4F56-6841-9A69-162454C06179}"/>
              </a:ext>
            </a:extLst>
          </p:cNvPr>
          <p:cNvSpPr/>
          <p:nvPr/>
        </p:nvSpPr>
        <p:spPr>
          <a:xfrm>
            <a:off x="457200" y="1700806"/>
            <a:ext cx="8228800" cy="3752309"/>
          </a:xfrm>
          <a:prstGeom prst="rect">
            <a:avLst/>
          </a:prstGeom>
        </p:spPr>
        <p:txBody>
          <a:bodyPr wrap="square">
            <a:spAutoFit/>
          </a:bodyPr>
          <a:lstStyle/>
          <a:p>
            <a:pPr marL="0" lvl="1">
              <a:spcBef>
                <a:spcPts val="1866"/>
              </a:spcBef>
            </a:pPr>
            <a:r>
              <a:rPr lang="en-US" sz="2000" dirty="0"/>
              <a:t>French Second Language Advisory Committee (FSLAC)</a:t>
            </a:r>
            <a:br>
              <a:rPr lang="en-US" sz="2000" dirty="0"/>
            </a:br>
            <a:r>
              <a:rPr lang="en-US" sz="1600" dirty="0"/>
              <a:t>The parent voice at the TDSB for growth and excellence in French programs at the TDSB</a:t>
            </a:r>
            <a:br>
              <a:rPr lang="en-US" sz="1600" dirty="0"/>
            </a:br>
            <a:r>
              <a:rPr lang="en-US" sz="1600" dirty="0"/>
              <a:t>Sign up for our newsletter, come to a meeting, learn more about TDSB FSL.</a:t>
            </a:r>
            <a:br>
              <a:rPr lang="en-US" sz="2800" dirty="0"/>
            </a:br>
            <a:r>
              <a:rPr lang="en-US" dirty="0">
                <a:hlinkClick r:id="rId2"/>
              </a:rPr>
              <a:t>www.tdsb.on.ca/fslac</a:t>
            </a:r>
            <a:endParaRPr lang="en-US" sz="2000" dirty="0"/>
          </a:p>
          <a:p>
            <a:pPr marL="0" lvl="1" indent="0">
              <a:spcBef>
                <a:spcPts val="1866"/>
              </a:spcBef>
              <a:buNone/>
            </a:pPr>
            <a:r>
              <a:rPr lang="en-US" sz="2000" dirty="0"/>
              <a:t>Canadian Parents for French</a:t>
            </a:r>
            <a:br>
              <a:rPr lang="en-US" sz="2000" dirty="0"/>
            </a:br>
            <a:r>
              <a:rPr lang="en-US" sz="1600" dirty="0"/>
              <a:t>The national network of volunteers who support and promote opportunities for young people to become bilingual in Canada’s two official languages at the local, provincial and national level. Due to COVID, membership is free this year. </a:t>
            </a:r>
            <a:br>
              <a:rPr lang="en-US" sz="1600" dirty="0"/>
            </a:br>
            <a:r>
              <a:rPr lang="en-US" sz="1600" dirty="0">
                <a:hlinkClick r:id="rId3"/>
              </a:rPr>
              <a:t>http://on.cpf.ca</a:t>
            </a:r>
            <a:r>
              <a:rPr lang="en-US" sz="1600" dirty="0"/>
              <a:t> </a:t>
            </a:r>
          </a:p>
          <a:p>
            <a:endParaRPr lang="en-US" sz="1600" dirty="0"/>
          </a:p>
          <a:p>
            <a:r>
              <a:rPr lang="en-US" sz="2000" dirty="0"/>
              <a:t>French for the Future </a:t>
            </a:r>
            <a:br>
              <a:rPr lang="en-US" sz="1600" dirty="0"/>
            </a:br>
            <a:r>
              <a:rPr lang="en-US" sz="1600" dirty="0"/>
              <a:t>Supports and motivates students to stay in French</a:t>
            </a:r>
          </a:p>
          <a:p>
            <a:r>
              <a:rPr lang="en-US" sz="1600" dirty="0">
                <a:hlinkClick r:id="rId4"/>
              </a:rPr>
              <a:t>http://www.french-future.org</a:t>
            </a:r>
            <a:r>
              <a:rPr lang="en-US" sz="1600" dirty="0"/>
              <a:t> </a:t>
            </a:r>
          </a:p>
        </p:txBody>
      </p:sp>
    </p:spTree>
    <p:extLst>
      <p:ext uri="{BB962C8B-B14F-4D97-AF65-F5344CB8AC3E}">
        <p14:creationId xmlns:p14="http://schemas.microsoft.com/office/powerpoint/2010/main" val="1235332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2C859-360A-8F4B-BEB7-0F17C4771A5F}"/>
              </a:ext>
            </a:extLst>
          </p:cNvPr>
          <p:cNvSpPr txBox="1"/>
          <p:nvPr/>
        </p:nvSpPr>
        <p:spPr>
          <a:xfrm>
            <a:off x="2192796" y="2813447"/>
            <a:ext cx="4758418" cy="1938992"/>
          </a:xfrm>
          <a:prstGeom prst="rect">
            <a:avLst/>
          </a:prstGeom>
          <a:noFill/>
        </p:spPr>
        <p:txBody>
          <a:bodyPr wrap="none" rtlCol="0">
            <a:spAutoFit/>
          </a:bodyPr>
          <a:lstStyle/>
          <a:p>
            <a:pPr algn="ctr"/>
            <a:r>
              <a:rPr lang="en-US" sz="4800" dirty="0"/>
              <a:t>Merci!</a:t>
            </a:r>
          </a:p>
          <a:p>
            <a:pPr algn="ctr"/>
            <a:endParaRPr lang="en-US" dirty="0"/>
          </a:p>
          <a:p>
            <a:pPr algn="ctr"/>
            <a:r>
              <a:rPr lang="en-US" dirty="0"/>
              <a:t>Contact: </a:t>
            </a:r>
            <a:r>
              <a:rPr lang="en-CA" dirty="0"/>
              <a:t>fslactoronto@gmail.com</a:t>
            </a:r>
          </a:p>
          <a:p>
            <a:pPr algn="ctr"/>
            <a:endParaRPr lang="en-CA" u="sng" dirty="0"/>
          </a:p>
          <a:p>
            <a:pPr algn="ctr"/>
            <a:r>
              <a:rPr lang="en-CA" dirty="0"/>
              <a:t>Find this presentation online: </a:t>
            </a:r>
            <a:r>
              <a:rPr lang="en-CA" dirty="0" err="1"/>
              <a:t>tdsb.on.ca</a:t>
            </a:r>
            <a:r>
              <a:rPr lang="en-CA" dirty="0"/>
              <a:t>/</a:t>
            </a:r>
            <a:r>
              <a:rPr lang="en-CA" dirty="0" err="1"/>
              <a:t>fslac</a:t>
            </a:r>
            <a:endParaRPr lang="en-US" dirty="0"/>
          </a:p>
        </p:txBody>
      </p:sp>
    </p:spTree>
    <p:extLst>
      <p:ext uri="{BB962C8B-B14F-4D97-AF65-F5344CB8AC3E}">
        <p14:creationId xmlns:p14="http://schemas.microsoft.com/office/powerpoint/2010/main" val="9162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E7446-ACD6-EF4F-A977-D8EEDA50F2A6}"/>
              </a:ext>
            </a:extLst>
          </p:cNvPr>
          <p:cNvSpPr>
            <a:spLocks noGrp="1"/>
          </p:cNvSpPr>
          <p:nvPr>
            <p:ph type="title"/>
          </p:nvPr>
        </p:nvSpPr>
        <p:spPr>
          <a:xfrm>
            <a:off x="628649" y="2564904"/>
            <a:ext cx="7886700" cy="792088"/>
          </a:xfrm>
        </p:spPr>
        <p:txBody>
          <a:bodyPr>
            <a:noAutofit/>
          </a:bodyPr>
          <a:lstStyle/>
          <a:p>
            <a:r>
              <a:rPr lang="en-US" sz="3600" dirty="0"/>
              <a:t>French: Helping Your Child Succeed</a:t>
            </a:r>
          </a:p>
        </p:txBody>
      </p:sp>
      <p:sp>
        <p:nvSpPr>
          <p:cNvPr id="3" name="Text Placeholder 2">
            <a:extLst>
              <a:ext uri="{FF2B5EF4-FFF2-40B4-BE49-F238E27FC236}">
                <a16:creationId xmlns:a16="http://schemas.microsoft.com/office/drawing/2014/main" id="{4940E2B4-B9B1-8743-AE0B-EC01322D30E7}"/>
              </a:ext>
            </a:extLst>
          </p:cNvPr>
          <p:cNvSpPr>
            <a:spLocks noGrp="1"/>
          </p:cNvSpPr>
          <p:nvPr>
            <p:ph type="body" sz="quarter" idx="10"/>
          </p:nvPr>
        </p:nvSpPr>
        <p:spPr/>
        <p:txBody>
          <a:bodyPr/>
          <a:lstStyle/>
          <a:p>
            <a:pPr algn="ctr"/>
            <a:r>
              <a:rPr lang="en-US" dirty="0"/>
              <a:t>Parents as Partners Conference October 25, 2020</a:t>
            </a:r>
          </a:p>
          <a:p>
            <a:pPr algn="ctr"/>
            <a:r>
              <a:rPr lang="en-US" dirty="0"/>
              <a:t>Presented by Matt Forrest and Mandy Moore</a:t>
            </a:r>
          </a:p>
        </p:txBody>
      </p:sp>
    </p:spTree>
    <p:extLst>
      <p:ext uri="{BB962C8B-B14F-4D97-AF65-F5344CB8AC3E}">
        <p14:creationId xmlns:p14="http://schemas.microsoft.com/office/powerpoint/2010/main" val="1963694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2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F69F-BA22-964F-AE26-AEF4FBB39809}"/>
              </a:ext>
            </a:extLst>
          </p:cNvPr>
          <p:cNvSpPr>
            <a:spLocks noGrp="1"/>
          </p:cNvSpPr>
          <p:nvPr>
            <p:ph type="title"/>
          </p:nvPr>
        </p:nvSpPr>
        <p:spPr/>
        <p:txBody>
          <a:bodyPr/>
          <a:lstStyle/>
          <a:p>
            <a:r>
              <a:rPr lang="en-US" dirty="0"/>
              <a:t>FSL Programs in the TDSB</a:t>
            </a:r>
            <a:endParaRPr lang="en-CA" dirty="0"/>
          </a:p>
        </p:txBody>
      </p:sp>
      <p:sp>
        <p:nvSpPr>
          <p:cNvPr id="3" name="Content Placeholder 1">
            <a:extLst>
              <a:ext uri="{FF2B5EF4-FFF2-40B4-BE49-F238E27FC236}">
                <a16:creationId xmlns:a16="http://schemas.microsoft.com/office/drawing/2014/main" id="{9992B2CB-1C73-204B-B053-A438DAAEDBDC}"/>
              </a:ext>
            </a:extLst>
          </p:cNvPr>
          <p:cNvSpPr txBox="1">
            <a:spLocks/>
          </p:cNvSpPr>
          <p:nvPr/>
        </p:nvSpPr>
        <p:spPr>
          <a:xfrm>
            <a:off x="323528" y="1484784"/>
            <a:ext cx="8568952" cy="4470400"/>
          </a:xfrm>
          <a:prstGeom prst="rect">
            <a:avLst/>
          </a:prstGeom>
        </p:spPr>
        <p:txBody>
          <a:bodyPr/>
          <a:lst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a:t>The TDSB offers 3 types of French programs</a:t>
            </a:r>
          </a:p>
          <a:p>
            <a:pPr lvl="3"/>
            <a:r>
              <a:rPr lang="en-US" dirty="0"/>
              <a:t>Core French</a:t>
            </a:r>
          </a:p>
          <a:p>
            <a:pPr lvl="3"/>
            <a:r>
              <a:rPr lang="en-US" dirty="0"/>
              <a:t>French Immersion </a:t>
            </a:r>
          </a:p>
          <a:p>
            <a:pPr lvl="3"/>
            <a:r>
              <a:rPr lang="en-US" dirty="0"/>
              <a:t>Extended French </a:t>
            </a:r>
            <a:endParaRPr lang="en-CA" dirty="0"/>
          </a:p>
          <a:p>
            <a:r>
              <a:rPr lang="en-US" dirty="0"/>
              <a:t>The TDSB expects that the majority of students who are participating in any of these programs are not French speaking at home</a:t>
            </a:r>
          </a:p>
          <a:p>
            <a:r>
              <a:rPr lang="en-US" dirty="0"/>
              <a:t>There is no obligation for parents to know or understand French for their children to be able to participate in the programs, including French Immersion and Extended French </a:t>
            </a:r>
          </a:p>
        </p:txBody>
      </p:sp>
      <p:sp>
        <p:nvSpPr>
          <p:cNvPr id="4" name="Title 2">
            <a:extLst>
              <a:ext uri="{FF2B5EF4-FFF2-40B4-BE49-F238E27FC236}">
                <a16:creationId xmlns:a16="http://schemas.microsoft.com/office/drawing/2014/main" id="{1BBA0EE6-F1A5-2044-936E-E76412FC05FB}"/>
              </a:ext>
            </a:extLst>
          </p:cNvPr>
          <p:cNvSpPr txBox="1">
            <a:spLocks/>
          </p:cNvSpPr>
          <p:nvPr/>
        </p:nvSpPr>
        <p:spPr>
          <a:xfrm>
            <a:off x="1117309" y="76200"/>
            <a:ext cx="10157354" cy="1397000"/>
          </a:xfrm>
          <a:prstGeom prst="rect">
            <a:avLst/>
          </a:prstGeom>
        </p:spPr>
        <p:txBody>
          <a:bodyPr/>
          <a:lstStyle>
            <a:lvl1pPr algn="ctr" defTabSz="914400" rtl="0" eaLnBrk="1" latinLnBrk="0" hangingPunct="1">
              <a:spcBef>
                <a:spcPct val="0"/>
              </a:spcBef>
              <a:buNone/>
              <a:defRPr sz="3500" kern="1200" cap="none" baseline="0">
                <a:solidFill>
                  <a:schemeClr val="bg1"/>
                </a:solidFill>
                <a:effectLst>
                  <a:outerShdw blurRad="25400" dist="25400" dir="2700000" algn="tl" rotWithShape="0">
                    <a:prstClr val="black">
                      <a:alpha val="40000"/>
                    </a:prstClr>
                  </a:outerShdw>
                </a:effectLst>
                <a:latin typeface="+mj-lt"/>
                <a:ea typeface="+mj-ea"/>
                <a:cs typeface="+mj-cs"/>
              </a:defRPr>
            </a:lvl1pPr>
          </a:lstStyle>
          <a:p>
            <a:endParaRPr lang="en-CA" dirty="0"/>
          </a:p>
        </p:txBody>
      </p:sp>
    </p:spTree>
    <p:extLst>
      <p:ext uri="{BB962C8B-B14F-4D97-AF65-F5344CB8AC3E}">
        <p14:creationId xmlns:p14="http://schemas.microsoft.com/office/powerpoint/2010/main" val="104375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98BA-22BC-3A47-80CB-8397EE82D588}"/>
              </a:ext>
            </a:extLst>
          </p:cNvPr>
          <p:cNvSpPr>
            <a:spLocks noGrp="1"/>
          </p:cNvSpPr>
          <p:nvPr>
            <p:ph type="title"/>
          </p:nvPr>
        </p:nvSpPr>
        <p:spPr/>
        <p:txBody>
          <a:bodyPr/>
          <a:lstStyle/>
          <a:p>
            <a:r>
              <a:rPr lang="en-US" dirty="0"/>
              <a:t>Let’s Talk About Homework</a:t>
            </a:r>
          </a:p>
        </p:txBody>
      </p:sp>
      <p:sp>
        <p:nvSpPr>
          <p:cNvPr id="3" name="TextBox 2">
            <a:extLst>
              <a:ext uri="{FF2B5EF4-FFF2-40B4-BE49-F238E27FC236}">
                <a16:creationId xmlns:a16="http://schemas.microsoft.com/office/drawing/2014/main" id="{85BC7F12-EECB-2A4E-8D5B-8F02E175D276}"/>
              </a:ext>
            </a:extLst>
          </p:cNvPr>
          <p:cNvSpPr txBox="1"/>
          <p:nvPr/>
        </p:nvSpPr>
        <p:spPr>
          <a:xfrm>
            <a:off x="611560" y="1916832"/>
            <a:ext cx="5254324" cy="400110"/>
          </a:xfrm>
          <a:prstGeom prst="rect">
            <a:avLst/>
          </a:prstGeom>
          <a:noFill/>
        </p:spPr>
        <p:txBody>
          <a:bodyPr wrap="none" rtlCol="0">
            <a:spAutoFit/>
          </a:bodyPr>
          <a:lstStyle/>
          <a:p>
            <a:r>
              <a:rPr lang="en-US" sz="2000" dirty="0"/>
              <a:t>What are your challenges? Tell us in the chat.</a:t>
            </a:r>
          </a:p>
        </p:txBody>
      </p:sp>
    </p:spTree>
    <p:extLst>
      <p:ext uri="{BB962C8B-B14F-4D97-AF65-F5344CB8AC3E}">
        <p14:creationId xmlns:p14="http://schemas.microsoft.com/office/powerpoint/2010/main" val="31651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8A2D-4F31-9A48-9DC7-B0267467DD17}"/>
              </a:ext>
            </a:extLst>
          </p:cNvPr>
          <p:cNvSpPr>
            <a:spLocks noGrp="1"/>
          </p:cNvSpPr>
          <p:nvPr>
            <p:ph type="title"/>
          </p:nvPr>
        </p:nvSpPr>
        <p:spPr/>
        <p:txBody>
          <a:bodyPr/>
          <a:lstStyle/>
          <a:p>
            <a:r>
              <a:rPr lang="en-US" sz="3600" dirty="0"/>
              <a:t>Homework</a:t>
            </a:r>
            <a:endParaRPr lang="en-US" dirty="0"/>
          </a:p>
        </p:txBody>
      </p:sp>
      <p:sp>
        <p:nvSpPr>
          <p:cNvPr id="4" name="Rectangle 3">
            <a:extLst>
              <a:ext uri="{FF2B5EF4-FFF2-40B4-BE49-F238E27FC236}">
                <a16:creationId xmlns:a16="http://schemas.microsoft.com/office/drawing/2014/main" id="{35E04BD8-EAA5-AD4B-9A78-D7F361797283}"/>
              </a:ext>
            </a:extLst>
          </p:cNvPr>
          <p:cNvSpPr/>
          <p:nvPr/>
        </p:nvSpPr>
        <p:spPr>
          <a:xfrm>
            <a:off x="683568" y="1844824"/>
            <a:ext cx="7560840" cy="3447098"/>
          </a:xfrm>
          <a:prstGeom prst="rect">
            <a:avLst/>
          </a:prstGeom>
        </p:spPr>
        <p:txBody>
          <a:bodyPr wrap="square">
            <a:spAutoFit/>
          </a:bodyPr>
          <a:lstStyle/>
          <a:p>
            <a:r>
              <a:rPr lang="en-US" sz="2000" dirty="0"/>
              <a:t>“Homework assignments shall be clearly articulated and carefully planned…where appropriate, homework assignments shall be differentiated to reflect the unique needs of the child.” </a:t>
            </a:r>
          </a:p>
          <a:p>
            <a:endParaRPr lang="en-US" sz="2000" dirty="0"/>
          </a:p>
          <a:p>
            <a:r>
              <a:rPr lang="en-US" sz="2000" dirty="0"/>
              <a:t>“are designed to require no additional teaching outside the classroom and are engaging and relevant to student learning. Students understand what is expected of them before leaving school.” </a:t>
            </a:r>
          </a:p>
          <a:p>
            <a:br>
              <a:rPr lang="en-US" sz="2000" dirty="0"/>
            </a:br>
            <a:r>
              <a:rPr lang="en-US" sz="2000" dirty="0"/>
              <a:t>From TDSB policy PO36 </a:t>
            </a:r>
            <a:br>
              <a:rPr lang="en-US" sz="2000" dirty="0"/>
            </a:br>
            <a:r>
              <a:rPr lang="en-US" dirty="0"/>
              <a:t>https://</a:t>
            </a:r>
            <a:r>
              <a:rPr lang="en-US" dirty="0" err="1"/>
              <a:t>www.tdsb.on.ca</a:t>
            </a:r>
            <a:r>
              <a:rPr lang="en-US" dirty="0"/>
              <a:t>/Elementary-School/Get-Involved/Homework</a:t>
            </a:r>
            <a:endParaRPr lang="en-US" sz="2000" dirty="0"/>
          </a:p>
        </p:txBody>
      </p:sp>
    </p:spTree>
    <p:extLst>
      <p:ext uri="{BB962C8B-B14F-4D97-AF65-F5344CB8AC3E}">
        <p14:creationId xmlns:p14="http://schemas.microsoft.com/office/powerpoint/2010/main" val="259017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D416-6746-9F4C-860A-0FA5550D7F5C}"/>
              </a:ext>
            </a:extLst>
          </p:cNvPr>
          <p:cNvSpPr>
            <a:spLocks noGrp="1"/>
          </p:cNvSpPr>
          <p:nvPr>
            <p:ph type="title"/>
          </p:nvPr>
        </p:nvSpPr>
        <p:spPr/>
        <p:txBody>
          <a:bodyPr/>
          <a:lstStyle/>
          <a:p>
            <a:r>
              <a:rPr lang="en-US" dirty="0"/>
              <a:t>Teacher Responsibilities</a:t>
            </a:r>
          </a:p>
        </p:txBody>
      </p:sp>
      <p:sp>
        <p:nvSpPr>
          <p:cNvPr id="3" name="Rectangle 2">
            <a:extLst>
              <a:ext uri="{FF2B5EF4-FFF2-40B4-BE49-F238E27FC236}">
                <a16:creationId xmlns:a16="http://schemas.microsoft.com/office/drawing/2014/main" id="{5BE39B07-F66F-4343-B368-A98A5CE80340}"/>
              </a:ext>
            </a:extLst>
          </p:cNvPr>
          <p:cNvSpPr/>
          <p:nvPr/>
        </p:nvSpPr>
        <p:spPr>
          <a:xfrm>
            <a:off x="457200" y="1988840"/>
            <a:ext cx="8228800" cy="3416320"/>
          </a:xfrm>
          <a:prstGeom prst="rect">
            <a:avLst/>
          </a:prstGeom>
        </p:spPr>
        <p:txBody>
          <a:bodyPr wrap="square">
            <a:spAutoFit/>
          </a:bodyPr>
          <a:lstStyle/>
          <a:p>
            <a:pPr marL="342900" indent="-342900">
              <a:buFont typeface="Arial" panose="020B0604020202020204" pitchFamily="34" charset="0"/>
              <a:buChar char="•"/>
            </a:pPr>
            <a:r>
              <a:rPr lang="en-US" sz="2400" dirty="0"/>
              <a:t>Encouraging a partnership with family and students that promotes… </a:t>
            </a:r>
            <a:r>
              <a:rPr lang="en-US" sz="2400" b="1" dirty="0"/>
              <a:t>communication</a:t>
            </a:r>
            <a:r>
              <a:rPr lang="en-US" sz="2400" dirty="0"/>
              <a:t> and supports families in the homework process; </a:t>
            </a:r>
          </a:p>
          <a:p>
            <a:pPr marL="342900" indent="-342900">
              <a:buFont typeface="Arial" panose="020B0604020202020204" pitchFamily="34" charset="0"/>
              <a:buChar char="•"/>
            </a:pPr>
            <a:r>
              <a:rPr lang="en-US" sz="2400" dirty="0"/>
              <a:t>Assigning homework… appropriate to the student’s age, developmental level, learning style, skills and </a:t>
            </a:r>
            <a:r>
              <a:rPr lang="en-US" sz="2400" b="1" dirty="0"/>
              <a:t>individual needs</a:t>
            </a:r>
          </a:p>
          <a:p>
            <a:pPr marL="342900" indent="-342900">
              <a:buFont typeface="Arial" panose="020B0604020202020204" pitchFamily="34" charset="0"/>
              <a:buChar char="•"/>
            </a:pPr>
            <a:r>
              <a:rPr lang="en-US" sz="2400" dirty="0"/>
              <a:t>Teaching the skills necessary… to complete the homework and become successful </a:t>
            </a:r>
            <a:r>
              <a:rPr lang="en-US" sz="2400" b="1" dirty="0"/>
              <a:t>independent learners</a:t>
            </a:r>
          </a:p>
        </p:txBody>
      </p:sp>
    </p:spTree>
    <p:extLst>
      <p:ext uri="{BB962C8B-B14F-4D97-AF65-F5344CB8AC3E}">
        <p14:creationId xmlns:p14="http://schemas.microsoft.com/office/powerpoint/2010/main" val="93773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5B1E-98CA-A54A-9510-59E0D3FDEF87}"/>
              </a:ext>
            </a:extLst>
          </p:cNvPr>
          <p:cNvSpPr>
            <a:spLocks noGrp="1"/>
          </p:cNvSpPr>
          <p:nvPr>
            <p:ph type="title"/>
          </p:nvPr>
        </p:nvSpPr>
        <p:spPr/>
        <p:txBody>
          <a:bodyPr/>
          <a:lstStyle/>
          <a:p>
            <a:r>
              <a:rPr lang="en-US" dirty="0"/>
              <a:t>Student Responsibilities</a:t>
            </a:r>
          </a:p>
        </p:txBody>
      </p:sp>
      <p:sp>
        <p:nvSpPr>
          <p:cNvPr id="3" name="Content Placeholder 8">
            <a:extLst>
              <a:ext uri="{FF2B5EF4-FFF2-40B4-BE49-F238E27FC236}">
                <a16:creationId xmlns:a16="http://schemas.microsoft.com/office/drawing/2014/main" id="{8F0C42D8-95BD-0C47-91A9-C1403D69B942}"/>
              </a:ext>
            </a:extLst>
          </p:cNvPr>
          <p:cNvSpPr txBox="1">
            <a:spLocks/>
          </p:cNvSpPr>
          <p:nvPr/>
        </p:nvSpPr>
        <p:spPr>
          <a:xfrm>
            <a:off x="5720" y="1634908"/>
            <a:ext cx="4422264" cy="3672408"/>
          </a:xfrm>
          <a:prstGeom prst="rect">
            <a:avLst/>
          </a:prstGeom>
        </p:spPr>
        <p:txBody>
          <a:bodyPr>
            <a:normAutofit/>
          </a:bodyPr>
          <a:lst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endParaRPr lang="en-US" dirty="0"/>
          </a:p>
        </p:txBody>
      </p:sp>
      <p:sp>
        <p:nvSpPr>
          <p:cNvPr id="4" name="Content Placeholder 10">
            <a:extLst>
              <a:ext uri="{FF2B5EF4-FFF2-40B4-BE49-F238E27FC236}">
                <a16:creationId xmlns:a16="http://schemas.microsoft.com/office/drawing/2014/main" id="{84F196A2-AEE5-4046-A388-2C28C876DA26}"/>
              </a:ext>
            </a:extLst>
          </p:cNvPr>
          <p:cNvSpPr txBox="1">
            <a:spLocks/>
          </p:cNvSpPr>
          <p:nvPr/>
        </p:nvSpPr>
        <p:spPr>
          <a:xfrm>
            <a:off x="457200" y="1916832"/>
            <a:ext cx="8393048" cy="3384376"/>
          </a:xfrm>
          <a:prstGeom prst="rect">
            <a:avLst/>
          </a:prstGeom>
        </p:spPr>
        <p:txBody>
          <a:bodyPr/>
          <a:lst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a:t>Ensuring that he/she clearly </a:t>
            </a:r>
            <a:r>
              <a:rPr lang="en-US" b="1" dirty="0"/>
              <a:t>understands the homework </a:t>
            </a:r>
            <a:r>
              <a:rPr lang="en-US" dirty="0"/>
              <a:t>assigned, e.g., assignments, criteria, and timelines, and asks for clarification or assistance from the teacher when not clear regularly</a:t>
            </a:r>
          </a:p>
          <a:p>
            <a:r>
              <a:rPr lang="en-US" b="1" dirty="0"/>
              <a:t>Completing homework </a:t>
            </a:r>
            <a:r>
              <a:rPr lang="en-US" dirty="0"/>
              <a:t>in a timely manner to the best of his/her ability</a:t>
            </a:r>
          </a:p>
          <a:p>
            <a:r>
              <a:rPr lang="en-US" b="1" dirty="0"/>
              <a:t>Managing time and materials</a:t>
            </a:r>
            <a:r>
              <a:rPr lang="en-US" dirty="0"/>
              <a:t>, e.g. by bringing home necessary materials</a:t>
            </a:r>
          </a:p>
          <a:p>
            <a:endParaRPr lang="en-US" dirty="0"/>
          </a:p>
        </p:txBody>
      </p:sp>
    </p:spTree>
    <p:extLst>
      <p:ext uri="{BB962C8B-B14F-4D97-AF65-F5344CB8AC3E}">
        <p14:creationId xmlns:p14="http://schemas.microsoft.com/office/powerpoint/2010/main" val="246047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6064-7A0C-F346-8BB8-C103108A613F}"/>
              </a:ext>
            </a:extLst>
          </p:cNvPr>
          <p:cNvSpPr>
            <a:spLocks noGrp="1"/>
          </p:cNvSpPr>
          <p:nvPr>
            <p:ph type="title"/>
          </p:nvPr>
        </p:nvSpPr>
        <p:spPr/>
        <p:txBody>
          <a:bodyPr/>
          <a:lstStyle/>
          <a:p>
            <a:r>
              <a:rPr lang="en-US" dirty="0"/>
              <a:t>Family Responsibilities</a:t>
            </a:r>
          </a:p>
        </p:txBody>
      </p:sp>
      <p:sp>
        <p:nvSpPr>
          <p:cNvPr id="3" name="Rectangle 2">
            <a:extLst>
              <a:ext uri="{FF2B5EF4-FFF2-40B4-BE49-F238E27FC236}">
                <a16:creationId xmlns:a16="http://schemas.microsoft.com/office/drawing/2014/main" id="{3436EF9C-76AD-0B42-9F70-E6E0B4458E05}"/>
              </a:ext>
            </a:extLst>
          </p:cNvPr>
          <p:cNvSpPr/>
          <p:nvPr/>
        </p:nvSpPr>
        <p:spPr>
          <a:xfrm>
            <a:off x="683568" y="1720840"/>
            <a:ext cx="7776864" cy="4154984"/>
          </a:xfrm>
          <a:prstGeom prst="rect">
            <a:avLst/>
          </a:prstGeom>
        </p:spPr>
        <p:txBody>
          <a:bodyPr wrap="square">
            <a:spAutoFit/>
          </a:bodyPr>
          <a:lstStyle/>
          <a:p>
            <a:pPr marL="342900" indent="-342900">
              <a:buFont typeface="Arial" panose="020B0604020202020204" pitchFamily="34" charset="0"/>
              <a:buChar char="•"/>
            </a:pPr>
            <a:r>
              <a:rPr lang="en-US" sz="2400" b="1" dirty="0"/>
              <a:t>Reading </a:t>
            </a:r>
            <a:r>
              <a:rPr lang="en-US" sz="2400" dirty="0"/>
              <a:t>in English, French (French Immersion) and/or the family’s first language throughout the elementary years of their children’s education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Providing an </a:t>
            </a:r>
            <a:r>
              <a:rPr lang="en-US" sz="2400" b="1" dirty="0"/>
              <a:t>environment</a:t>
            </a:r>
            <a:r>
              <a:rPr lang="en-US" sz="2400" dirty="0"/>
              <a:t>, i.e. workplace, block of uninterrupted time, usually in the home or in an alternative setting…for homework to be done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Providing encouragement and appropriate </a:t>
            </a:r>
            <a:r>
              <a:rPr lang="en-US" sz="2400" b="1" dirty="0"/>
              <a:t>support</a:t>
            </a:r>
            <a:r>
              <a:rPr lang="en-US" sz="2400" dirty="0"/>
              <a:t> without doing the homework for their child</a:t>
            </a:r>
          </a:p>
          <a:p>
            <a:endParaRPr lang="en-US" sz="2400" dirty="0"/>
          </a:p>
        </p:txBody>
      </p:sp>
    </p:spTree>
    <p:extLst>
      <p:ext uri="{BB962C8B-B14F-4D97-AF65-F5344CB8AC3E}">
        <p14:creationId xmlns:p14="http://schemas.microsoft.com/office/powerpoint/2010/main" val="1399647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sp Title">
  <a:themeElements>
    <a:clrScheme name="TDSB">
      <a:dk1>
        <a:sysClr val="windowText" lastClr="000000"/>
      </a:dk1>
      <a:lt1>
        <a:sysClr val="window" lastClr="FFFFFF"/>
      </a:lt1>
      <a:dk2>
        <a:srgbClr val="3F3F3F"/>
      </a:dk2>
      <a:lt2>
        <a:srgbClr val="7F7F7F"/>
      </a:lt2>
      <a:accent1>
        <a:srgbClr val="72C166"/>
      </a:accent1>
      <a:accent2>
        <a:srgbClr val="F17B05"/>
      </a:accent2>
      <a:accent3>
        <a:srgbClr val="3B60AF"/>
      </a:accent3>
      <a:accent4>
        <a:srgbClr val="FCB713"/>
      </a:accent4>
      <a:accent5>
        <a:srgbClr val="6D8BCD"/>
      </a:accent5>
      <a:accent6>
        <a:srgbClr val="F17B05"/>
      </a:accent6>
      <a:hlink>
        <a:srgbClr val="FBA147"/>
      </a:hlink>
      <a:folHlink>
        <a:srgbClr val="3B60AF"/>
      </a:folHlink>
    </a:clrScheme>
    <a:fontScheme name="TDSB">
      <a:majorFont>
        <a:latin typeface="Myriad Pro"/>
        <a:ea typeface=""/>
        <a:cs typeface=""/>
      </a:majorFont>
      <a:minorFont>
        <a:latin typeface="Myriad Pro"/>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PasP Master">
  <a:themeElements>
    <a:clrScheme name="TDSB">
      <a:dk1>
        <a:sysClr val="windowText" lastClr="000000"/>
      </a:dk1>
      <a:lt1>
        <a:sysClr val="window" lastClr="FFFFFF"/>
      </a:lt1>
      <a:dk2>
        <a:srgbClr val="3F3F3F"/>
      </a:dk2>
      <a:lt2>
        <a:srgbClr val="7F7F7F"/>
      </a:lt2>
      <a:accent1>
        <a:srgbClr val="72C166"/>
      </a:accent1>
      <a:accent2>
        <a:srgbClr val="F17B05"/>
      </a:accent2>
      <a:accent3>
        <a:srgbClr val="3B60AF"/>
      </a:accent3>
      <a:accent4>
        <a:srgbClr val="FCB713"/>
      </a:accent4>
      <a:accent5>
        <a:srgbClr val="6D8BCD"/>
      </a:accent5>
      <a:accent6>
        <a:srgbClr val="F17B05"/>
      </a:accent6>
      <a:hlink>
        <a:srgbClr val="FBA147"/>
      </a:hlink>
      <a:folHlink>
        <a:srgbClr val="3B60AF"/>
      </a:folHlink>
    </a:clrScheme>
    <a:fontScheme name="TDSB">
      <a:majorFont>
        <a:latin typeface="Myriad Pro"/>
        <a:ea typeface=""/>
        <a:cs typeface=""/>
      </a:majorFont>
      <a:minorFont>
        <a:latin typeface="Myriad Pro"/>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DS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B9DA42389BCA469FFC619754B59623" ma:contentTypeVersion="0" ma:contentTypeDescription="Create a new document." ma:contentTypeScope="" ma:versionID="e5ebe332fd268b61095e2b55536f450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3A85AE6-86CA-43D3-9C71-0BD15067AF54}">
  <ds:schemaRefs>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FA439248-2C53-4EF4-A52F-0345C92DBDF4}">
  <ds:schemaRefs>
    <ds:schemaRef ds:uri="http://schemas.microsoft.com/sharepoint/v3/contenttype/forms"/>
  </ds:schemaRefs>
</ds:datastoreItem>
</file>

<file path=customXml/itemProps3.xml><?xml version="1.0" encoding="utf-8"?>
<ds:datastoreItem xmlns:ds="http://schemas.openxmlformats.org/officeDocument/2006/customXml" ds:itemID="{B1137C36-0533-48DB-8BA5-6B130FCE9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TDSB</Template>
  <TotalTime>11847</TotalTime>
  <Words>1887</Words>
  <Application>Microsoft Macintosh PowerPoint</Application>
  <PresentationFormat>On-screen Show (4:3)</PresentationFormat>
  <Paragraphs>195</Paragraphs>
  <Slides>30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Myriad Pro</vt:lpstr>
      <vt:lpstr>Pasp Title</vt:lpstr>
      <vt:lpstr>PasP Master</vt:lpstr>
      <vt:lpstr>TDSB</vt:lpstr>
      <vt:lpstr>PowerPoint Presentation</vt:lpstr>
      <vt:lpstr>PowerPoint Presentation</vt:lpstr>
      <vt:lpstr>French: Helping Your Child Succeed</vt:lpstr>
      <vt:lpstr>FSL Programs in the TDSB</vt:lpstr>
      <vt:lpstr>Let’s Talk About Homework</vt:lpstr>
      <vt:lpstr>Homework</vt:lpstr>
      <vt:lpstr>Teacher Responsibilities</vt:lpstr>
      <vt:lpstr>Student Responsibilities</vt:lpstr>
      <vt:lpstr>Family Responsibilities</vt:lpstr>
      <vt:lpstr>Family Reponsibilities (cont’d)</vt:lpstr>
      <vt:lpstr>Homework: Quantity JK – Grade 3</vt:lpstr>
      <vt:lpstr>Homework: Quantity Grades 4-6</vt:lpstr>
      <vt:lpstr>Homework Tips</vt:lpstr>
      <vt:lpstr>Homework Resources</vt:lpstr>
      <vt:lpstr>When You Don’t Understand the Homework</vt:lpstr>
      <vt:lpstr>Expecations: Do’s and Don’t’s</vt:lpstr>
      <vt:lpstr>Reading</vt:lpstr>
      <vt:lpstr>What if my child’s book is in French?</vt:lpstr>
      <vt:lpstr>If the book is in French (cont’d)</vt:lpstr>
      <vt:lpstr>Tips and Tricks</vt:lpstr>
      <vt:lpstr>Writing &amp; Spelling</vt:lpstr>
      <vt:lpstr>Speaking &amp; Listening</vt:lpstr>
      <vt:lpstr>Other Ways to Support and Encourage</vt:lpstr>
      <vt:lpstr>Resources</vt:lpstr>
      <vt:lpstr>Resources </vt:lpstr>
      <vt:lpstr>Resources (cont’d)</vt:lpstr>
      <vt:lpstr>Resources—Libraries</vt:lpstr>
      <vt:lpstr>FSOL Organizations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 1</dc:title>
  <dc:creator>Microsoft Office User</dc:creator>
  <cp:lastModifiedBy>Mandy Moore</cp:lastModifiedBy>
  <cp:revision>56</cp:revision>
  <cp:lastPrinted>2013-02-27T20:37:32Z</cp:lastPrinted>
  <dcterms:created xsi:type="dcterms:W3CDTF">2020-10-08T15:42:56Z</dcterms:created>
  <dcterms:modified xsi:type="dcterms:W3CDTF">2020-10-25T15:50:59Z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0x010100B3B9DA42389BCA469FFC619754B59623</vt:lpwstr>
  </property>
</Properties>
</file>